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58" r:id="rId4"/>
    <p:sldId id="259" r:id="rId5"/>
    <p:sldId id="288" r:id="rId6"/>
    <p:sldId id="289" r:id="rId7"/>
    <p:sldId id="290" r:id="rId8"/>
    <p:sldId id="282" r:id="rId9"/>
    <p:sldId id="287" r:id="rId10"/>
    <p:sldId id="285" r:id="rId11"/>
    <p:sldId id="274" r:id="rId12"/>
  </p:sldIdLst>
  <p:sldSz cx="9144000" cy="6858000" type="screen4x3"/>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cey De Simone" initials="TDS" lastIdx="11" clrIdx="0">
    <p:extLst>
      <p:ext uri="{19B8F6BF-5375-455C-9EA6-DF929625EA0E}">
        <p15:presenceInfo xmlns:p15="http://schemas.microsoft.com/office/powerpoint/2012/main" userId="S-1-5-21-2546036117-3625905714-3800923353-141728" providerId="AD"/>
      </p:ext>
    </p:extLst>
  </p:cmAuthor>
  <p:cmAuthor id="2" name="Margie Mcnamara" initials="MM" lastIdx="1" clrIdx="1">
    <p:extLst>
      <p:ext uri="{19B8F6BF-5375-455C-9EA6-DF929625EA0E}">
        <p15:presenceInfo xmlns:p15="http://schemas.microsoft.com/office/powerpoint/2012/main" userId="S-1-5-21-2546036117-3625905714-3800923353-554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187F"/>
    <a:srgbClr val="E00037"/>
    <a:srgbClr val="3192D6"/>
    <a:srgbClr val="87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3" autoAdjust="0"/>
    <p:restoredTop sz="93034" autoAdjust="0"/>
  </p:normalViewPr>
  <p:slideViewPr>
    <p:cSldViewPr>
      <p:cViewPr varScale="1">
        <p:scale>
          <a:sx n="100" d="100"/>
          <a:sy n="100" d="100"/>
        </p:scale>
        <p:origin x="2076" y="90"/>
      </p:cViewPr>
      <p:guideLst>
        <p:guide orient="horz" pos="2160"/>
        <p:guide pos="2880"/>
      </p:guideLst>
    </p:cSldViewPr>
  </p:slideViewPr>
  <p:outlineViewPr>
    <p:cViewPr>
      <p:scale>
        <a:sx n="33" d="100"/>
        <a:sy n="33" d="100"/>
      </p:scale>
      <p:origin x="0" y="-1154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1950" y="48"/>
      </p:cViewPr>
      <p:guideLst/>
    </p:cSldViewPr>
  </p:notesViewPr>
  <p:gridSpacing cx="72008" cy="72008"/>
</p:viewPr>
</file>

<file path=ppt/_rels/presentation.xml.rels><?xml version="1.0" encoding="UTF-8" standalone="yes"?>
<Relationships xmlns="http://schemas.openxmlformats.org/package/2006/relationships">
<Relationship Id="rId1" Target="slideMasters/slideMaster1.xml" Type="http://schemas.openxmlformats.org/officeDocument/2006/relationships/slideMaster"/>
<Relationship Id="rId10" Target="slides/slide8.xml" Type="http://schemas.openxmlformats.org/officeDocument/2006/relationships/slide"/>
<Relationship Id="rId11" Target="slides/slide9.xml" Type="http://schemas.openxmlformats.org/officeDocument/2006/relationships/slide"/>
<Relationship Id="rId12" Target="slides/slide10.xml" Type="http://schemas.openxmlformats.org/officeDocument/2006/relationships/slide"/>
<Relationship Id="rId13" Target="notesMasters/notesMaster1.xml" Type="http://schemas.openxmlformats.org/officeDocument/2006/relationships/notesMaster"/>
<Relationship Id="rId14" Target="handoutMasters/handoutMaster1.xml" Type="http://schemas.openxmlformats.org/officeDocument/2006/relationships/handoutMaster"/>
<Relationship Id="rId15" Target="commentAuthors.xml" Type="http://schemas.openxmlformats.org/officeDocument/2006/relationships/commentAuthors"/>
<Relationship Id="rId16" Target="presProps.xml" Type="http://schemas.openxmlformats.org/officeDocument/2006/relationships/presProps"/>
<Relationship Id="rId17" Target="viewProps.xml" Type="http://schemas.openxmlformats.org/officeDocument/2006/relationships/viewProps"/>
<Relationship Id="rId18" Target="theme/theme1.xml" Type="http://schemas.openxmlformats.org/officeDocument/2006/relationships/theme"/>
<Relationship Id="rId19" Target="tableStyles.xml" Type="http://schemas.openxmlformats.org/officeDocument/2006/relationships/tableStyles"/>
<Relationship Id="rId2" Target="slideMasters/slideMaster2.xml" Type="http://schemas.openxmlformats.org/officeDocument/2006/relationships/slideMaster"/>
<Relationship Id="rId3" Target="slides/slide1.xml" Type="http://schemas.openxmlformats.org/officeDocument/2006/relationships/slide"/>
<Relationship Id="rId4" Target="slides/slide2.xml" Type="http://schemas.openxmlformats.org/officeDocument/2006/relationships/slide"/>
<Relationship Id="rId5" Target="slides/slide3.xml" Type="http://schemas.openxmlformats.org/officeDocument/2006/relationships/slide"/>
<Relationship Id="rId6" Target="slides/slide4.xml" Type="http://schemas.openxmlformats.org/officeDocument/2006/relationships/slide"/>
<Relationship Id="rId7" Target="slides/slide5.xml" Type="http://schemas.openxmlformats.org/officeDocument/2006/relationships/slide"/>
<Relationship Id="rId8" Target="slides/slide6.xml" Type="http://schemas.openxmlformats.org/officeDocument/2006/relationships/slide"/>
<Relationship Id="rId9" Target="slides/slide7.xml" Type="http://schemas.openxmlformats.org/officeDocument/2006/relationships/slide"/>
</Relationships>

</file>

<file path=ppt/handoutMasters/_rels/handoutMaster1.xml.rels><?xml version="1.0" encoding="UTF-8" standalone="yes"?>
<Relationships xmlns="http://schemas.openxmlformats.org/package/2006/relationships">
<Relationship Id="rId1" Target="../theme/theme4.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435600" cy="35669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797377" y="2"/>
            <a:ext cx="4435600" cy="356697"/>
          </a:xfrm>
          <a:prstGeom prst="rect">
            <a:avLst/>
          </a:prstGeom>
        </p:spPr>
        <p:txBody>
          <a:bodyPr vert="horz" lIns="91440" tIns="45720" rIns="91440" bIns="45720" rtlCol="0"/>
          <a:lstStyle>
            <a:lvl1pPr algn="r">
              <a:defRPr sz="1200"/>
            </a:lvl1pPr>
          </a:lstStyle>
          <a:p>
            <a:fld id="{EA749AB8-1F1C-41DD-BCAA-E61D8EE32C9C}" type="datetimeFigureOut">
              <a:rPr lang="en-AU" smtClean="0"/>
              <a:t>24/10/2018</a:t>
            </a:fld>
            <a:endParaRPr lang="en-AU"/>
          </a:p>
        </p:txBody>
      </p:sp>
      <p:sp>
        <p:nvSpPr>
          <p:cNvPr id="4" name="Footer Placeholder 3"/>
          <p:cNvSpPr>
            <a:spLocks noGrp="1"/>
          </p:cNvSpPr>
          <p:nvPr>
            <p:ph type="ftr" sz="quarter" idx="2"/>
          </p:nvPr>
        </p:nvSpPr>
        <p:spPr>
          <a:xfrm>
            <a:off x="0" y="6747368"/>
            <a:ext cx="4435600" cy="356696"/>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797377" y="6747368"/>
            <a:ext cx="4435600" cy="356696"/>
          </a:xfrm>
          <a:prstGeom prst="rect">
            <a:avLst/>
          </a:prstGeom>
        </p:spPr>
        <p:txBody>
          <a:bodyPr vert="horz" lIns="91440" tIns="45720" rIns="91440" bIns="45720" rtlCol="0" anchor="b"/>
          <a:lstStyle>
            <a:lvl1pPr algn="r">
              <a:defRPr sz="1200"/>
            </a:lvl1pPr>
          </a:lstStyle>
          <a:p>
            <a:fld id="{7B9A5630-C9F4-4F4D-9C97-5B363A18A7A6}" type="slidenum">
              <a:rPr lang="en-AU" smtClean="0"/>
              <a:t>‹#›</a:t>
            </a:fld>
            <a:endParaRPr lang="en-AU"/>
          </a:p>
        </p:txBody>
      </p:sp>
    </p:spTree>
    <p:extLst>
      <p:ext uri="{BB962C8B-B14F-4D97-AF65-F5344CB8AC3E}">
        <p14:creationId xmlns:p14="http://schemas.microsoft.com/office/powerpoint/2010/main" val="2267001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Id="rId1" Target="../theme/theme3.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0800" y="0"/>
            <a:ext cx="7370763" cy="552767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7270327" y="2"/>
            <a:ext cx="2964286" cy="7104063"/>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310643418"/>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2.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5.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6.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_rels/notesSlide7.xml.rels><?xml version="1.0" encoding="UTF-8" standalone="yes"?>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0"/>
            <a:ext cx="7370763" cy="552767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a:xfrm>
            <a:off x="5797249" y="6747628"/>
            <a:ext cx="4434999" cy="356436"/>
          </a:xfrm>
          <a:prstGeom prst="rect">
            <a:avLst/>
          </a:prstGeom>
        </p:spPr>
        <p:txBody>
          <a:bodyPr/>
          <a:lstStyle/>
          <a:p>
            <a:fld id="{11412CDC-F4B2-46A4-A69C-3C14D2F4CFE1}" type="slidenum">
              <a:rPr lang="en-AU" smtClean="0"/>
              <a:t>1</a:t>
            </a:fld>
            <a:endParaRPr lang="en-AU" dirty="0"/>
          </a:p>
        </p:txBody>
      </p:sp>
    </p:spTree>
    <p:extLst>
      <p:ext uri="{BB962C8B-B14F-4D97-AF65-F5344CB8AC3E}">
        <p14:creationId xmlns:p14="http://schemas.microsoft.com/office/powerpoint/2010/main" val="898872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0"/>
            <a:ext cx="7370763" cy="5527675"/>
          </a:xfrm>
        </p:spPr>
      </p:sp>
      <p:sp>
        <p:nvSpPr>
          <p:cNvPr id="4" name="Slide Number Placeholder 3"/>
          <p:cNvSpPr>
            <a:spLocks noGrp="1"/>
          </p:cNvSpPr>
          <p:nvPr>
            <p:ph type="sldNum" sz="quarter" idx="10"/>
          </p:nvPr>
        </p:nvSpPr>
        <p:spPr>
          <a:xfrm>
            <a:off x="5797249" y="6747628"/>
            <a:ext cx="4434999" cy="356436"/>
          </a:xfrm>
          <a:prstGeom prst="rect">
            <a:avLst/>
          </a:prstGeom>
        </p:spPr>
        <p:txBody>
          <a:bodyPr/>
          <a:lstStyle/>
          <a:p>
            <a:fld id="{11412CDC-F4B2-46A4-A69C-3C14D2F4CFE1}" type="slidenum">
              <a:rPr lang="en-AU" smtClean="0"/>
              <a:t>2</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87194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0"/>
            <a:ext cx="7370763" cy="552767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a:xfrm>
            <a:off x="5797249" y="6747628"/>
            <a:ext cx="4434999" cy="356436"/>
          </a:xfrm>
          <a:prstGeom prst="rect">
            <a:avLst/>
          </a:prstGeom>
        </p:spPr>
        <p:txBody>
          <a:bodyPr/>
          <a:lstStyle/>
          <a:p>
            <a:fld id="{11412CDC-F4B2-46A4-A69C-3C14D2F4CFE1}" type="slidenum">
              <a:rPr lang="en-AU" smtClean="0"/>
              <a:t>3</a:t>
            </a:fld>
            <a:endParaRPr lang="en-AU" dirty="0"/>
          </a:p>
        </p:txBody>
      </p:sp>
    </p:spTree>
    <p:extLst>
      <p:ext uri="{BB962C8B-B14F-4D97-AF65-F5344CB8AC3E}">
        <p14:creationId xmlns:p14="http://schemas.microsoft.com/office/powerpoint/2010/main" val="1778336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0"/>
            <a:ext cx="7370763" cy="5527675"/>
          </a:xfrm>
        </p:spPr>
      </p:sp>
      <p:sp>
        <p:nvSpPr>
          <p:cNvPr id="4" name="Slide Number Placeholder 3"/>
          <p:cNvSpPr>
            <a:spLocks noGrp="1"/>
          </p:cNvSpPr>
          <p:nvPr>
            <p:ph type="sldNum" sz="quarter" idx="10"/>
          </p:nvPr>
        </p:nvSpPr>
        <p:spPr>
          <a:xfrm>
            <a:off x="5797249" y="6747628"/>
            <a:ext cx="4434999" cy="356436"/>
          </a:xfrm>
          <a:prstGeom prst="rect">
            <a:avLst/>
          </a:prstGeom>
        </p:spPr>
        <p:txBody>
          <a:bodyPr/>
          <a:lstStyle/>
          <a:p>
            <a:fld id="{11412CDC-F4B2-46A4-A69C-3C14D2F4CFE1}" type="slidenum">
              <a:rPr lang="en-AU" smtClean="0"/>
              <a:t>7</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791364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0"/>
            <a:ext cx="7370763" cy="5527675"/>
          </a:xfrm>
        </p:spPr>
      </p:sp>
      <p:sp>
        <p:nvSpPr>
          <p:cNvPr id="4" name="Slide Number Placeholder 3"/>
          <p:cNvSpPr>
            <a:spLocks noGrp="1"/>
          </p:cNvSpPr>
          <p:nvPr>
            <p:ph type="sldNum" sz="quarter" idx="10"/>
          </p:nvPr>
        </p:nvSpPr>
        <p:spPr>
          <a:xfrm>
            <a:off x="5797249" y="6747628"/>
            <a:ext cx="4434999" cy="356436"/>
          </a:xfrm>
          <a:prstGeom prst="rect">
            <a:avLst/>
          </a:prstGeom>
        </p:spPr>
        <p:txBody>
          <a:bodyPr/>
          <a:lstStyle/>
          <a:p>
            <a:fld id="{11412CDC-F4B2-46A4-A69C-3C14D2F4CFE1}" type="slidenum">
              <a:rPr lang="en-AU" smtClean="0"/>
              <a:t>8</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957608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0"/>
            <a:ext cx="7370763" cy="5527675"/>
          </a:xfrm>
        </p:spPr>
      </p:sp>
      <p:sp>
        <p:nvSpPr>
          <p:cNvPr id="4" name="Slide Number Placeholder 3"/>
          <p:cNvSpPr>
            <a:spLocks noGrp="1"/>
          </p:cNvSpPr>
          <p:nvPr>
            <p:ph type="sldNum" sz="quarter" idx="10"/>
          </p:nvPr>
        </p:nvSpPr>
        <p:spPr>
          <a:xfrm>
            <a:off x="5797249" y="6747628"/>
            <a:ext cx="4434999" cy="356436"/>
          </a:xfrm>
          <a:prstGeom prst="rect">
            <a:avLst/>
          </a:prstGeom>
        </p:spPr>
        <p:txBody>
          <a:bodyPr/>
          <a:lstStyle/>
          <a:p>
            <a:fld id="{11412CDC-F4B2-46A4-A69C-3C14D2F4CFE1}" type="slidenum">
              <a:rPr lang="en-AU" smtClean="0">
                <a:solidFill>
                  <a:prstClr val="black"/>
                </a:solidFill>
              </a:rPr>
              <a:pPr/>
              <a:t>9</a:t>
            </a:fld>
            <a:endParaRPr lang="en-AU" dirty="0">
              <a:solidFill>
                <a:prstClr val="black"/>
              </a:solidFill>
            </a:endParaRPr>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2727813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800" y="0"/>
            <a:ext cx="7370763" cy="552767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a:xfrm>
            <a:off x="5797249" y="6747628"/>
            <a:ext cx="4434999" cy="356436"/>
          </a:xfrm>
          <a:prstGeom prst="rect">
            <a:avLst/>
          </a:prstGeom>
        </p:spPr>
        <p:txBody>
          <a:bodyPr/>
          <a:lstStyle/>
          <a:p>
            <a:fld id="{11412CDC-F4B2-46A4-A69C-3C14D2F4CFE1}" type="slidenum">
              <a:rPr lang="en-AU" smtClean="0"/>
              <a:t>10</a:t>
            </a:fld>
            <a:endParaRPr lang="en-AU" dirty="0"/>
          </a:p>
        </p:txBody>
      </p:sp>
    </p:spTree>
    <p:extLst>
      <p:ext uri="{BB962C8B-B14F-4D97-AF65-F5344CB8AC3E}">
        <p14:creationId xmlns:p14="http://schemas.microsoft.com/office/powerpoint/2010/main" val="1231027028"/>
      </p:ext>
    </p:extLst>
  </p:cSld>
  <p:clrMapOvr>
    <a:masterClrMapping/>
  </p:clrMapOvr>
</p:notes>
</file>

<file path=ppt/slideLayouts/_rels/slideLayout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2.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13.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14.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15.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16.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17.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18.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19.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2.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20.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21.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22.xml.rels><?xml version="1.0" encoding="UTF-8" standalone="yes"?>
<Relationships xmlns="http://schemas.openxmlformats.org/package/2006/relationships">
<Relationship Id="rId1" Target="../slideMasters/slideMaster2.xml" Type="http://schemas.openxmlformats.org/officeDocument/2006/relationships/slideMaster"/>
</Relationships>

</file>

<file path=ppt/slideLayouts/_rels/slideLayout3.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1A3040E-2EEC-45D9-9455-B6165E00E64D}" type="datetime1">
              <a:rPr lang="en-AU" smtClean="0"/>
              <a:t>24/10/2018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126780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15485D-3D57-4E90-AAAA-FB0826BE561F}" type="datetime1">
              <a:rPr lang="en-AU" smtClean="0"/>
              <a:t>24/10/2018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371820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687898-8028-4034-BC83-4B37FBCA89DC}" type="datetime1">
              <a:rPr lang="en-AU" smtClean="0"/>
              <a:t>24/10/2018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396481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3FCBB22-E36C-4F01-AD4C-FED031D183EC}" type="datetime1">
              <a:rPr lang="en-AU" smtClean="0">
                <a:solidFill>
                  <a:prstClr val="black"/>
                </a:solidFill>
              </a:rPr>
              <a:pPr/>
              <a:t>24/10/2018</a:t>
            </a:fld>
            <a:endParaRPr lang="en-AU"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422168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164926F-77CE-4F2D-9976-ABF9180C380F}" type="datetime1">
              <a:rPr lang="en-AU" smtClean="0">
                <a:solidFill>
                  <a:prstClr val="black"/>
                </a:solidFill>
              </a:rPr>
              <a:pPr/>
              <a:t>24/10/2018</a:t>
            </a:fld>
            <a:endParaRPr lang="en-AU"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2265811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655BDC-8570-4318-B11C-855C6191D019}" type="datetime1">
              <a:rPr lang="en-AU" smtClean="0">
                <a:solidFill>
                  <a:prstClr val="black"/>
                </a:solidFill>
              </a:rPr>
              <a:pPr/>
              <a:t>24/10/2018</a:t>
            </a:fld>
            <a:endParaRPr lang="en-AU"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923213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564599-BA6B-4EBB-9C1E-610D9A60BF68}" type="datetime1">
              <a:rPr lang="en-AU" smtClean="0">
                <a:solidFill>
                  <a:prstClr val="black"/>
                </a:solidFill>
              </a:rPr>
              <a:pPr/>
              <a:t>24/10/2018</a:t>
            </a:fld>
            <a:endParaRPr lang="en-AU"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1938446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35466AF-9DD2-46F9-80F2-3F1C3E10EFBE}" type="datetime1">
              <a:rPr lang="en-AU" smtClean="0">
                <a:solidFill>
                  <a:prstClr val="black"/>
                </a:solidFill>
              </a:rPr>
              <a:pPr/>
              <a:t>24/10/2018</a:t>
            </a:fld>
            <a:endParaRPr lang="en-AU"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1912185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219E505-721F-47DE-9C81-04EF54E05E5F}" type="datetime1">
              <a:rPr lang="en-AU" smtClean="0">
                <a:solidFill>
                  <a:prstClr val="black"/>
                </a:solidFill>
              </a:rPr>
              <a:pPr/>
              <a:t>24/10/2018</a:t>
            </a:fld>
            <a:endParaRPr lang="en-AU"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4235189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519263E-9D9A-4CCC-B1D7-E8DD721DD236}" type="datetime1">
              <a:rPr lang="en-AU" smtClean="0">
                <a:solidFill>
                  <a:prstClr val="black"/>
                </a:solidFill>
              </a:rPr>
              <a:pPr/>
              <a:t>24/10/2018</a:t>
            </a:fld>
            <a:endParaRPr lang="en-AU"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3267191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5CEBC8F-5653-4D50-BEBD-9ED1AFB771BF}" type="datetime1">
              <a:rPr lang="en-AU" smtClean="0">
                <a:solidFill>
                  <a:prstClr val="black"/>
                </a:solidFill>
              </a:rPr>
              <a:pPr/>
              <a:t>24/10/2018</a:t>
            </a:fld>
            <a:endParaRPr lang="en-AU"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348422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CE40F3-D37B-4B75-A930-24F11A86C538}" type="datetime1">
              <a:rPr lang="en-AU" smtClean="0"/>
              <a:t>24/10/2018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3028090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EAEA929-76C3-4CBB-A4BF-623645C66EC0}" type="datetime1">
              <a:rPr lang="en-AU" smtClean="0">
                <a:solidFill>
                  <a:prstClr val="black"/>
                </a:solidFill>
              </a:rPr>
              <a:pPr/>
              <a:t>24/10/2018</a:t>
            </a:fld>
            <a:endParaRPr lang="en-AU"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11120144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CFAC1-EC13-40DF-BA93-5D2A97F56997}" type="datetime1">
              <a:rPr lang="en-AU" smtClean="0">
                <a:solidFill>
                  <a:prstClr val="black"/>
                </a:solidFill>
              </a:rPr>
              <a:pPr/>
              <a:t>24/10/2018</a:t>
            </a:fld>
            <a:endParaRPr lang="en-AU"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2277591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54B790B-3F11-436B-BA02-931100DB06C9}" type="datetime1">
              <a:rPr lang="en-AU" smtClean="0">
                <a:solidFill>
                  <a:prstClr val="black"/>
                </a:solidFill>
              </a:rPr>
              <a:pPr/>
              <a:t>24/10/2018</a:t>
            </a:fld>
            <a:endParaRPr lang="en-AU"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smtClean="0">
                <a:solidFill>
                  <a:prstClr val="black"/>
                </a:solidFill>
              </a:rPr>
              <a:t>FINAL DRAFT 180410</a:t>
            </a:r>
            <a:endParaRPr lang="en-AU"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solidFill>
                  <a:prstClr val="black"/>
                </a:solidFill>
              </a:rPr>
              <a:pPr/>
              <a:t>‹#›</a:t>
            </a:fld>
            <a:endParaRPr lang="en-AU" dirty="0">
              <a:solidFill>
                <a:prstClr val="black"/>
              </a:solidFill>
            </a:endParaRPr>
          </a:p>
        </p:txBody>
      </p:sp>
    </p:spTree>
    <p:extLst>
      <p:ext uri="{BB962C8B-B14F-4D97-AF65-F5344CB8AC3E}">
        <p14:creationId xmlns:p14="http://schemas.microsoft.com/office/powerpoint/2010/main" val="35637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C1AFE1-AE69-4512-A85B-11177E7EF543}" type="datetime1">
              <a:rPr lang="en-AU" smtClean="0"/>
              <a:t>24/10/2018</a:t>
            </a:fld>
            <a:endParaRPr lang="en-AU"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84168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EE4ADDC-1DB0-4F78-89E8-79ED343975D2}" type="datetime1">
              <a:rPr lang="en-AU" smtClean="0"/>
              <a:t>24/10/2018</a:t>
            </a:fld>
            <a:endParaRPr lang="en-AU"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88441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EF646CD-2692-41A5-8A0D-EA6582816CDF}" type="datetime1">
              <a:rPr lang="en-AU" smtClean="0"/>
              <a:t>24/10/2018</a:t>
            </a:fld>
            <a:endParaRPr lang="en-AU"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1970472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E755F22-4CCB-4A91-A2BC-2117179AC517}" type="datetime1">
              <a:rPr lang="en-AU" smtClean="0"/>
              <a:t>24/10/2018</a:t>
            </a:fld>
            <a:endParaRPr lang="en-AU"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1251387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23A3133-7798-4F23-AC3E-DB2CC6C81655}" type="datetime1">
              <a:rPr lang="en-AU" smtClean="0"/>
              <a:t>24/10/2018</a:t>
            </a:fld>
            <a:endParaRPr lang="en-AU"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220727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818F51-8C96-4F59-8224-8889F79C20E6}" type="datetime1">
              <a:rPr lang="en-AU" smtClean="0"/>
              <a:t>24/10/2018</a:t>
            </a:fld>
            <a:endParaRPr lang="en-AU"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260961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68A8F69-98B1-4FFA-8B03-96ED958F6964}" type="datetime1">
              <a:rPr lang="en-AU" smtClean="0"/>
              <a:t>24/10/2018</a:t>
            </a:fld>
            <a:endParaRPr lang="en-AU"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AU" dirty="0" smtClean="0"/>
              <a:t>Internal Use Only</a:t>
            </a:r>
            <a:endParaRPr lang="en-AU"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42F680-D6D1-4B9F-8251-717438667FE0}" type="slidenum">
              <a:rPr lang="en-AU" smtClean="0"/>
              <a:t>‹#›</a:t>
            </a:fld>
            <a:endParaRPr lang="en-AU" dirty="0"/>
          </a:p>
        </p:txBody>
      </p:sp>
    </p:spTree>
    <p:extLst>
      <p:ext uri="{BB962C8B-B14F-4D97-AF65-F5344CB8AC3E}">
        <p14:creationId xmlns:p14="http://schemas.microsoft.com/office/powerpoint/2010/main" val="3691420489"/>
      </p:ext>
    </p:extLst>
  </p:cSld>
  <p:clrMapOvr>
    <a:masterClrMapping/>
  </p:clrMapOvr>
</p:sldLayout>
</file>

<file path=ppt/slideMasters/_rels/slideMaster1.xml.rels><?xml version="1.0" encoding="UTF-8" standalone="yes"?>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theme/theme1.xml" Type="http://schemas.openxmlformats.org/officeDocument/2006/relationships/theme"/>
<Relationship Id="rId13" Target="../media/image1.png" Type="http://schemas.openxmlformats.org/officeDocument/2006/relationships/imag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_rels/slideMaster2.xml.rels><?xml version="1.0" encoding="UTF-8" standalone="yes"?>
<Relationships xmlns="http://schemas.openxmlformats.org/package/2006/relationships">
<Relationship Id="rId1" Target="../slideLayouts/slideLayout12.xml" Type="http://schemas.openxmlformats.org/officeDocument/2006/relationships/slideLayout"/>
<Relationship Id="rId10" Target="../slideLayouts/slideLayout21.xml" Type="http://schemas.openxmlformats.org/officeDocument/2006/relationships/slideLayout"/>
<Relationship Id="rId11" Target="../slideLayouts/slideLayout22.xml" Type="http://schemas.openxmlformats.org/officeDocument/2006/relationships/slideLayout"/>
<Relationship Id="rId12" Target="../theme/theme2.xml" Type="http://schemas.openxmlformats.org/officeDocument/2006/relationships/theme"/>
<Relationship Id="rId13" Target="../media/image1.png" Type="http://schemas.openxmlformats.org/officeDocument/2006/relationships/image"/>
<Relationship Id="rId2" Target="../slideLayouts/slideLayout13.xml" Type="http://schemas.openxmlformats.org/officeDocument/2006/relationships/slideLayout"/>
<Relationship Id="rId3" Target="../slideLayouts/slideLayout14.xml" Type="http://schemas.openxmlformats.org/officeDocument/2006/relationships/slideLayout"/>
<Relationship Id="rId4" Target="../slideLayouts/slideLayout15.xml" Type="http://schemas.openxmlformats.org/officeDocument/2006/relationships/slideLayout"/>
<Relationship Id="rId5" Target="../slideLayouts/slideLayout16.xml" Type="http://schemas.openxmlformats.org/officeDocument/2006/relationships/slideLayout"/>
<Relationship Id="rId6" Target="../slideLayouts/slideLayout17.xml" Type="http://schemas.openxmlformats.org/officeDocument/2006/relationships/slideLayout"/>
<Relationship Id="rId7" Target="../slideLayouts/slideLayout18.xml" Type="http://schemas.openxmlformats.org/officeDocument/2006/relationships/slideLayout"/>
<Relationship Id="rId8" Target="../slideLayouts/slideLayout19.xml" Type="http://schemas.openxmlformats.org/officeDocument/2006/relationships/slideLayout"/>
<Relationship Id="rId9" Target="../slideLayouts/slideLayout20.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0581 SF_CQCPL_Powerpoint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24744"/>
            <a:ext cx="8229600" cy="79208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2132856"/>
            <a:ext cx="8229600" cy="3993307"/>
          </a:xfrm>
          <a:prstGeom prst="rect">
            <a:avLst/>
          </a:prstGeom>
        </p:spPr>
        <p:txBody>
          <a:bodyPr vert="horz" lIns="91440" tIns="45720" rIns="91440" bIns="45720" rtlCol="0">
            <a:normAutofit/>
          </a:bodyPr>
          <a:lstStyle/>
          <a:p>
            <a:pPr lvl="0"/>
            <a:r>
              <a:rPr lang="en-US" dirty="0" smtClean="0"/>
              <a:t>Click to edit Master text styles</a:t>
            </a:r>
          </a:p>
        </p:txBody>
      </p:sp>
    </p:spTree>
    <p:extLst>
      <p:ext uri="{BB962C8B-B14F-4D97-AF65-F5344CB8AC3E}">
        <p14:creationId xmlns:p14="http://schemas.microsoft.com/office/powerpoint/2010/main" val="2725986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a:buNone/>
        <a:defRPr sz="3200" kern="1200">
          <a:solidFill>
            <a:schemeClr val="tx1"/>
          </a:solidFill>
          <a:latin typeface="Arial"/>
          <a:ea typeface="+mn-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a:ea typeface="+mn-ea"/>
          <a:cs typeface="Arial"/>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a:ea typeface="+mn-ea"/>
          <a:cs typeface="Arial"/>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a:ea typeface="+mn-ea"/>
          <a:cs typeface="Arial"/>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0581 SF_CQCPL_Powerpoint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24744"/>
            <a:ext cx="8229600" cy="792088"/>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2132856"/>
            <a:ext cx="8229600" cy="3993307"/>
          </a:xfrm>
          <a:prstGeom prst="rect">
            <a:avLst/>
          </a:prstGeom>
        </p:spPr>
        <p:txBody>
          <a:bodyPr vert="horz" lIns="91440" tIns="45720" rIns="91440" bIns="45720" rtlCol="0">
            <a:normAutofit/>
          </a:bodyPr>
          <a:lstStyle/>
          <a:p>
            <a:pPr lvl="0"/>
            <a:r>
              <a:rPr lang="en-US" dirty="0" smtClean="0"/>
              <a:t>Click to edit Master text styles</a:t>
            </a:r>
          </a:p>
        </p:txBody>
      </p:sp>
    </p:spTree>
    <p:extLst>
      <p:ext uri="{BB962C8B-B14F-4D97-AF65-F5344CB8AC3E}">
        <p14:creationId xmlns:p14="http://schemas.microsoft.com/office/powerpoint/2010/main" val="3170413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a:buNone/>
        <a:defRPr sz="3200" kern="1200">
          <a:solidFill>
            <a:schemeClr val="tx1"/>
          </a:solidFill>
          <a:latin typeface="Arial"/>
          <a:ea typeface="+mn-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a:ea typeface="+mn-ea"/>
          <a:cs typeface="Arial"/>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a:ea typeface="+mn-ea"/>
          <a:cs typeface="Arial"/>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a:ea typeface="+mn-ea"/>
          <a:cs typeface="Arial"/>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media/image2.jpg" Type="http://schemas.openxmlformats.org/officeDocument/2006/relationships/image"/>
<Relationship Id="rId4" Target="../media/image3.png" Type="http://schemas.openxmlformats.org/officeDocument/2006/relationships/image"/>
</Relationships>

</file>

<file path=ppt/slides/_rels/slide10.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 Id="rId3" Target="http://www.communities.qld.gov.au/childsafety/about-us/legislation" TargetMode="External" Type="http://schemas.openxmlformats.org/officeDocument/2006/relationships/hyperlink"/>
<Relationship Id="rId4" Target="mailto:CPAreform@csyw.qld.gov.au" TargetMode="External" Type="http://schemas.openxmlformats.org/officeDocument/2006/relationships/hyperlink"/>
</Relationships>

</file>

<file path=ppt/slides/_rels/slide2.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3.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3.xml" Type="http://schemas.openxmlformats.org/officeDocument/2006/relationships/notesSlide"/>
</Relationships>

</file>

<file path=ppt/slides/_rels/slide4.xml.rels><?xml version="1.0" encoding="UTF-8" standalone="yes"?>
<Relationships xmlns="http://schemas.openxmlformats.org/package/2006/relationships">
<Relationship Id="rId1" Target="../slideLayouts/slideLayout2.xml" Type="http://schemas.openxmlformats.org/officeDocument/2006/relationships/slideLayout"/>
<Relationship Id="rId2" Target="mailto:rti@communities.qld.gov.au" TargetMode="External" Type="http://schemas.openxmlformats.org/officeDocument/2006/relationships/hyperlink"/>
</Relationships>

</file>

<file path=ppt/slides/_rels/slide5.xml.rels><?xml version="1.0" encoding="UTF-8" standalone="yes"?>
<Relationships xmlns="http://schemas.openxmlformats.org/package/2006/relationships">
<Relationship Id="rId1" Target="../slideLayouts/slideLayout2.xml" Type="http://schemas.openxmlformats.org/officeDocument/2006/relationships/slideLayout"/>
</Relationships>

</file>

<file path=ppt/slides/_rels/slide6.xml.rels><?xml version="1.0" encoding="UTF-8" standalone="yes"?>
<Relationships xmlns="http://schemas.openxmlformats.org/package/2006/relationships">
<Relationship Id="rId1" Target="https://www.youtube.com/embed/D9_EKM43BBM" TargetMode="External" Type="http://schemas.openxmlformats.org/officeDocument/2006/relationships/video"/>
<Relationship Id="rId2" Target="../slideLayouts/slideLayout2.xml" Type="http://schemas.openxmlformats.org/officeDocument/2006/relationships/slideLayout"/>
<Relationship Id="rId3" Target="../media/image4.png" Type="http://schemas.openxmlformats.org/officeDocument/2006/relationships/image"/>
</Relationships>

</file>

<file path=ppt/slides/_rels/slide7.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8.xml.rels><?xml version="1.0" encoding="UTF-8" standalone="yes"?>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9.xml.rels><?xml version="1.0" encoding="UTF-8" standalone="yes"?>
<Relationships xmlns="http://schemas.openxmlformats.org/package/2006/relationships">
<Relationship Id="rId1" Target="../slideLayouts/slideLayout13.xml" Type="http://schemas.openxmlformats.org/officeDocument/2006/relationships/slideLayout"/>
<Relationship Id="rId2" Target="../notesSlides/notesSlide6.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9" name="Picture 8" descr="0581 SF_CQCPL_Powerpoint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988840"/>
            <a:ext cx="7772400" cy="1470025"/>
          </a:xfrm>
        </p:spPr>
        <p:txBody>
          <a:bodyPr>
            <a:normAutofit fontScale="90000"/>
          </a:bodyPr>
          <a:lstStyle/>
          <a:p>
            <a:pPr algn="ctr"/>
            <a:r>
              <a:rPr lang="en-US" sz="4800" i="1" dirty="0">
                <a:solidFill>
                  <a:srgbClr val="FFFFFF"/>
                </a:solidFill>
                <a:latin typeface="Arial" panose="020B0604020202020204" pitchFamily="34" charset="0"/>
                <a:cs typeface="Arial" panose="020B0604020202020204" pitchFamily="34" charset="0"/>
              </a:rPr>
              <a:t>Child Protection Reform Amendment Act </a:t>
            </a:r>
            <a:r>
              <a:rPr lang="en-US" sz="4800" i="1" dirty="0" smtClean="0">
                <a:solidFill>
                  <a:srgbClr val="FFFFFF"/>
                </a:solidFill>
                <a:latin typeface="Arial" panose="020B0604020202020204" pitchFamily="34" charset="0"/>
                <a:cs typeface="Arial" panose="020B0604020202020204" pitchFamily="34" charset="0"/>
              </a:rPr>
              <a:t>2017</a:t>
            </a:r>
            <a:endParaRPr lang="en-AU" sz="4500" i="1" dirty="0">
              <a:solidFill>
                <a:schemeClr val="bg1"/>
              </a:solidFill>
              <a:latin typeface="Arial"/>
              <a:cs typeface="Arial"/>
            </a:endParaRPr>
          </a:p>
        </p:txBody>
      </p:sp>
      <p:sp>
        <p:nvSpPr>
          <p:cNvPr id="3" name="Subtitle 2"/>
          <p:cNvSpPr>
            <a:spLocks noGrp="1"/>
          </p:cNvSpPr>
          <p:nvPr>
            <p:ph type="subTitle" idx="1"/>
          </p:nvPr>
        </p:nvSpPr>
        <p:spPr>
          <a:xfrm>
            <a:off x="1371600" y="3717032"/>
            <a:ext cx="6400800" cy="1752600"/>
          </a:xfrm>
        </p:spPr>
        <p:txBody>
          <a:bodyPr>
            <a:normAutofit/>
          </a:bodyPr>
          <a:lstStyle/>
          <a:p>
            <a:r>
              <a:rPr lang="en-US" sz="3000" dirty="0" smtClean="0">
                <a:solidFill>
                  <a:srgbClr val="FFFFFF"/>
                </a:solidFill>
                <a:latin typeface="Arial" panose="020B0604020202020204" pitchFamily="34" charset="0"/>
                <a:cs typeface="Arial" panose="020B0604020202020204" pitchFamily="34" charset="0"/>
              </a:rPr>
              <a:t>An overview of </a:t>
            </a:r>
            <a:r>
              <a:rPr lang="en-US" sz="3000" dirty="0" smtClean="0">
                <a:solidFill>
                  <a:srgbClr val="FFFFFF"/>
                </a:solidFill>
                <a:latin typeface="Arial" panose="020B0604020202020204" pitchFamily="34" charset="0"/>
                <a:cs typeface="Arial" panose="020B0604020202020204" pitchFamily="34" charset="0"/>
              </a:rPr>
              <a:t>the </a:t>
            </a:r>
            <a:r>
              <a:rPr lang="en-US" sz="3000" dirty="0" smtClean="0">
                <a:solidFill>
                  <a:srgbClr val="FFFFFF"/>
                </a:solidFill>
                <a:latin typeface="Arial" panose="020B0604020202020204" pitchFamily="34" charset="0"/>
                <a:cs typeface="Arial" panose="020B0604020202020204" pitchFamily="34" charset="0"/>
              </a:rPr>
              <a:t>legislative amendments</a:t>
            </a:r>
            <a:endParaRPr lang="en-US" sz="3000" dirty="0" smtClean="0">
              <a:solidFill>
                <a:srgbClr val="FFFFFF"/>
              </a:solidFill>
              <a:latin typeface="Arial" panose="020B0604020202020204" pitchFamily="34" charset="0"/>
              <a:cs typeface="Arial" panose="020B0604020202020204" pitchFamily="34" charset="0"/>
            </a:endParaRPr>
          </a:p>
          <a:p>
            <a:endParaRPr lang="en-AU" sz="1800" dirty="0">
              <a:solidFill>
                <a:srgbClr val="FFFF00"/>
              </a:solidFill>
              <a:latin typeface="Arial" panose="020B0604020202020204" pitchFamily="34" charset="0"/>
              <a:cs typeface="Arial" panose="020B0604020202020204" pitchFamily="34" charset="0"/>
            </a:endParaRPr>
          </a:p>
          <a:p>
            <a:r>
              <a:rPr lang="en-AU" sz="1800" dirty="0" smtClean="0">
                <a:solidFill>
                  <a:schemeClr val="bg1"/>
                </a:solidFill>
                <a:latin typeface="Arial" panose="020B0604020202020204" pitchFamily="34" charset="0"/>
                <a:cs typeface="Arial" panose="020B0604020202020204" pitchFamily="34" charset="0"/>
              </a:rPr>
              <a:t>October 2018</a:t>
            </a:r>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890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Resources &amp; Contacts…</a:t>
            </a:r>
            <a:endParaRPr lang="en-US" dirty="0">
              <a:solidFill>
                <a:srgbClr val="002060"/>
              </a:solidFill>
            </a:endParaRPr>
          </a:p>
        </p:txBody>
      </p:sp>
      <p:sp>
        <p:nvSpPr>
          <p:cNvPr id="3" name="Content Placeholder 2"/>
          <p:cNvSpPr>
            <a:spLocks noGrp="1"/>
          </p:cNvSpPr>
          <p:nvPr>
            <p:ph idx="1"/>
          </p:nvPr>
        </p:nvSpPr>
        <p:spPr>
          <a:xfrm>
            <a:off x="539552" y="1916832"/>
            <a:ext cx="8229600" cy="3993307"/>
          </a:xfrm>
        </p:spPr>
        <p:txBody>
          <a:bodyPr>
            <a:noAutofit/>
          </a:bodyPr>
          <a:lstStyle/>
          <a:p>
            <a:r>
              <a:rPr lang="en-AU" sz="2400" dirty="0" smtClean="0"/>
              <a:t>For </a:t>
            </a:r>
            <a:r>
              <a:rPr lang="en-AU" sz="2400" dirty="0"/>
              <a:t>more information about the changes to the child protection legislation, go to the Child Safety </a:t>
            </a:r>
            <a:r>
              <a:rPr lang="en-AU" sz="2400" dirty="0" smtClean="0"/>
              <a:t>website:</a:t>
            </a:r>
          </a:p>
          <a:p>
            <a:endParaRPr lang="en-AU" sz="1200" dirty="0" smtClean="0"/>
          </a:p>
          <a:p>
            <a:pPr algn="ctr"/>
            <a:r>
              <a:rPr lang="en-AU" sz="2000" i="1" u="sng" dirty="0" smtClean="0">
                <a:solidFill>
                  <a:srgbClr val="002060"/>
                </a:solidFill>
                <a:hlinkClick r:id="rId3"/>
              </a:rPr>
              <a:t>www.communities.qld.gov.au/childsafety/about-us/legislation</a:t>
            </a:r>
            <a:endParaRPr lang="en-AU" sz="2000" i="1" u="sng" dirty="0" smtClean="0">
              <a:solidFill>
                <a:srgbClr val="002060"/>
              </a:solidFill>
            </a:endParaRPr>
          </a:p>
          <a:p>
            <a:r>
              <a:rPr lang="en-AU" sz="2400" dirty="0"/>
              <a:t>	</a:t>
            </a:r>
            <a:endParaRPr lang="en-AU" sz="2400" dirty="0" smtClean="0"/>
          </a:p>
          <a:p>
            <a:r>
              <a:rPr lang="en-AU" sz="2400" dirty="0" smtClean="0"/>
              <a:t>For </a:t>
            </a:r>
            <a:r>
              <a:rPr lang="en-AU" sz="2400" dirty="0"/>
              <a:t>any questions </a:t>
            </a:r>
            <a:r>
              <a:rPr lang="en-AU" sz="2400" dirty="0" smtClean="0"/>
              <a:t>or concerns, please call </a:t>
            </a:r>
            <a:r>
              <a:rPr lang="en-AU" sz="2400" dirty="0"/>
              <a:t>the Child Protection Reform Amendment Act </a:t>
            </a:r>
            <a:r>
              <a:rPr lang="en-AU" sz="2400" dirty="0" smtClean="0"/>
              <a:t>Implementation Team </a:t>
            </a:r>
            <a:r>
              <a:rPr lang="en-AU" sz="2400" dirty="0"/>
              <a:t>on </a:t>
            </a:r>
            <a:r>
              <a:rPr lang="en-AU" sz="2400" dirty="0" smtClean="0"/>
              <a:t>(07) 3238 </a:t>
            </a:r>
            <a:r>
              <a:rPr lang="en-AU" sz="2400" dirty="0"/>
              <a:t>7689 or </a:t>
            </a:r>
            <a:r>
              <a:rPr lang="en-AU" sz="2400" dirty="0" smtClean="0"/>
              <a:t>email:</a:t>
            </a:r>
          </a:p>
          <a:p>
            <a:endParaRPr lang="en-AU" sz="1200" dirty="0" smtClean="0"/>
          </a:p>
          <a:p>
            <a:pPr algn="ctr"/>
            <a:r>
              <a:rPr lang="en-AU" sz="2000" i="1" u="sng" dirty="0" smtClean="0">
                <a:solidFill>
                  <a:srgbClr val="002060"/>
                </a:solidFill>
                <a:hlinkClick r:id="rId4"/>
              </a:rPr>
              <a:t>CPAreform@csyw.qld.gov.au</a:t>
            </a:r>
            <a:endParaRPr lang="en-AU" sz="2000" i="1" u="sng" dirty="0" smtClean="0">
              <a:solidFill>
                <a:srgbClr val="002060"/>
              </a:solidFill>
            </a:endParaRPr>
          </a:p>
          <a:p>
            <a:endParaRPr lang="en-AU" sz="2400" i="1" dirty="0" smtClean="0">
              <a:solidFill>
                <a:srgbClr val="002060"/>
              </a:solidFill>
            </a:endParaRPr>
          </a:p>
          <a:p>
            <a:endParaRPr lang="en-AU" sz="1400" i="1" dirty="0">
              <a:solidFill>
                <a:srgbClr val="002060"/>
              </a:solidFill>
            </a:endParaRPr>
          </a:p>
        </p:txBody>
      </p:sp>
      <p:sp>
        <p:nvSpPr>
          <p:cNvPr id="5" name="Slide Number Placeholder 4"/>
          <p:cNvSpPr>
            <a:spLocks noGrp="1"/>
          </p:cNvSpPr>
          <p:nvPr>
            <p:ph type="sldNum" sz="quarter" idx="12"/>
          </p:nvPr>
        </p:nvSpPr>
        <p:spPr/>
        <p:txBody>
          <a:bodyPr/>
          <a:lstStyle/>
          <a:p>
            <a:fld id="{C542F680-D6D1-4B9F-8251-717438667FE0}" type="slidenum">
              <a:rPr lang="en-AU" smtClean="0">
                <a:solidFill>
                  <a:prstClr val="black"/>
                </a:solidFill>
              </a:rPr>
              <a:pPr/>
              <a:t>10</a:t>
            </a:fld>
            <a:endParaRPr lang="en-AU" dirty="0">
              <a:solidFill>
                <a:prstClr val="black"/>
              </a:solidFill>
            </a:endParaRPr>
          </a:p>
        </p:txBody>
      </p:sp>
    </p:spTree>
    <p:extLst>
      <p:ext uri="{BB962C8B-B14F-4D97-AF65-F5344CB8AC3E}">
        <p14:creationId xmlns:p14="http://schemas.microsoft.com/office/powerpoint/2010/main" val="54394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91264" cy="792088"/>
          </a:xfrm>
        </p:spPr>
        <p:txBody>
          <a:bodyPr/>
          <a:lstStyle/>
          <a:p>
            <a:r>
              <a:rPr lang="en-US" dirty="0" smtClean="0">
                <a:solidFill>
                  <a:srgbClr val="002060"/>
                </a:solidFill>
              </a:rPr>
              <a:t>Background</a:t>
            </a:r>
            <a:endParaRPr lang="en-US" dirty="0">
              <a:solidFill>
                <a:srgbClr val="002060"/>
              </a:solidFill>
            </a:endParaRPr>
          </a:p>
        </p:txBody>
      </p:sp>
      <p:sp>
        <p:nvSpPr>
          <p:cNvPr id="3" name="Content Placeholder 2"/>
          <p:cNvSpPr>
            <a:spLocks noGrp="1"/>
          </p:cNvSpPr>
          <p:nvPr>
            <p:ph idx="1"/>
          </p:nvPr>
        </p:nvSpPr>
        <p:spPr>
          <a:xfrm>
            <a:off x="457200" y="1916832"/>
            <a:ext cx="8229600" cy="4104456"/>
          </a:xfrm>
        </p:spPr>
        <p:txBody>
          <a:bodyPr>
            <a:normAutofit fontScale="25000" lnSpcReduction="20000"/>
          </a:bodyPr>
          <a:lstStyle/>
          <a:p>
            <a:pPr marL="180975" indent="-180975">
              <a:lnSpc>
                <a:spcPct val="120000"/>
              </a:lnSpc>
              <a:spcBef>
                <a:spcPts val="0"/>
              </a:spcBef>
              <a:buClr>
                <a:schemeClr val="tx2"/>
              </a:buClr>
              <a:buFont typeface="Arial" panose="020B0604020202020204" pitchFamily="34" charset="0"/>
              <a:buChar char="•"/>
            </a:pPr>
            <a:r>
              <a:rPr lang="en-AU" sz="4800" dirty="0" smtClean="0">
                <a:latin typeface="Arial" panose="020B0604020202020204" pitchFamily="34" charset="0"/>
                <a:cs typeface="Arial" panose="020B0604020202020204" pitchFamily="34" charset="0"/>
              </a:rPr>
              <a:t>The Queensland Government is building a new child protection and family support system through its Supporting </a:t>
            </a:r>
            <a:r>
              <a:rPr lang="en-AU" sz="4800" dirty="0" smtClean="0">
                <a:latin typeface="Arial" panose="020B0604020202020204" pitchFamily="34" charset="0"/>
                <a:cs typeface="Arial" panose="020B0604020202020204" pitchFamily="34" charset="0"/>
              </a:rPr>
              <a:t>Families, </a:t>
            </a:r>
            <a:r>
              <a:rPr lang="en-AU" sz="4800" dirty="0" smtClean="0">
                <a:latin typeface="Arial" panose="020B0604020202020204" pitchFamily="34" charset="0"/>
                <a:cs typeface="Arial" panose="020B0604020202020204" pitchFamily="34" charset="0"/>
              </a:rPr>
              <a:t>Changing Futures </a:t>
            </a:r>
            <a:r>
              <a:rPr lang="en-AU" sz="4800" dirty="0" smtClean="0">
                <a:latin typeface="Arial" panose="020B0604020202020204" pitchFamily="34" charset="0"/>
                <a:cs typeface="Arial" panose="020B0604020202020204" pitchFamily="34" charset="0"/>
              </a:rPr>
              <a:t>reform </a:t>
            </a:r>
            <a:r>
              <a:rPr lang="en-AU" sz="4800" dirty="0" smtClean="0">
                <a:latin typeface="Arial" panose="020B0604020202020204" pitchFamily="34" charset="0"/>
                <a:cs typeface="Arial" panose="020B0604020202020204" pitchFamily="34" charset="0"/>
              </a:rPr>
              <a:t>program. </a:t>
            </a:r>
          </a:p>
          <a:p>
            <a:pPr marL="180975" indent="-180975">
              <a:lnSpc>
                <a:spcPct val="120000"/>
              </a:lnSpc>
              <a:spcBef>
                <a:spcPts val="0"/>
              </a:spcBef>
              <a:buClr>
                <a:schemeClr val="tx2"/>
              </a:buClr>
              <a:buFont typeface="Arial" panose="020B0604020202020204" pitchFamily="34" charset="0"/>
              <a:buChar char="•"/>
            </a:pPr>
            <a:endParaRPr lang="en-AU" sz="4800" dirty="0" smtClean="0">
              <a:latin typeface="Arial" panose="020B0604020202020204" pitchFamily="34" charset="0"/>
              <a:cs typeface="Arial" panose="020B0604020202020204" pitchFamily="34" charset="0"/>
            </a:endParaRPr>
          </a:p>
          <a:p>
            <a:pPr marL="180975" indent="-180975">
              <a:lnSpc>
                <a:spcPct val="120000"/>
              </a:lnSpc>
              <a:spcBef>
                <a:spcPts val="0"/>
              </a:spcBef>
              <a:buClr>
                <a:schemeClr val="tx2"/>
              </a:buClr>
              <a:buFont typeface="Arial" panose="020B0604020202020204" pitchFamily="34" charset="0"/>
              <a:buChar char="•"/>
            </a:pPr>
            <a:r>
              <a:rPr lang="en-AU" sz="4800" dirty="0" smtClean="0">
                <a:latin typeface="Arial" panose="020B0604020202020204" pitchFamily="34" charset="0"/>
                <a:cs typeface="Arial" panose="020B0604020202020204" pitchFamily="34" charset="0"/>
              </a:rPr>
              <a:t>Underpinning the system will be contemporary legislation that better reflects the role of parents, families, communities, </a:t>
            </a:r>
            <a:r>
              <a:rPr lang="en-AU" sz="4800" dirty="0" smtClean="0">
                <a:latin typeface="Arial" panose="020B0604020202020204" pitchFamily="34" charset="0"/>
                <a:cs typeface="Arial" panose="020B0604020202020204" pitchFamily="34" charset="0"/>
              </a:rPr>
              <a:t>government agencies, </a:t>
            </a:r>
            <a:r>
              <a:rPr lang="en-AU" sz="4800" dirty="0" smtClean="0">
                <a:latin typeface="Arial" panose="020B0604020202020204" pitchFamily="34" charset="0"/>
                <a:cs typeface="Arial" panose="020B0604020202020204" pitchFamily="34" charset="0"/>
              </a:rPr>
              <a:t>non-government </a:t>
            </a:r>
            <a:r>
              <a:rPr lang="en-AU" sz="4800" dirty="0" smtClean="0">
                <a:latin typeface="Arial" panose="020B0604020202020204" pitchFamily="34" charset="0"/>
                <a:cs typeface="Arial" panose="020B0604020202020204" pitchFamily="34" charset="0"/>
              </a:rPr>
              <a:t>organisations and the private </a:t>
            </a:r>
            <a:r>
              <a:rPr lang="en-AU" sz="4800" dirty="0" smtClean="0">
                <a:latin typeface="Arial" panose="020B0604020202020204" pitchFamily="34" charset="0"/>
                <a:cs typeface="Arial" panose="020B0604020202020204" pitchFamily="34" charset="0"/>
              </a:rPr>
              <a:t>sector in supporting Queensland children and families, now and into the future.</a:t>
            </a:r>
          </a:p>
          <a:p>
            <a:pPr marL="180975" indent="-180975">
              <a:lnSpc>
                <a:spcPct val="120000"/>
              </a:lnSpc>
              <a:spcBef>
                <a:spcPts val="0"/>
              </a:spcBef>
              <a:buClr>
                <a:schemeClr val="tx2"/>
              </a:buClr>
              <a:buFont typeface="Arial" panose="020B0604020202020204" pitchFamily="34" charset="0"/>
              <a:buChar char="•"/>
            </a:pPr>
            <a:endParaRPr lang="en-AU" sz="4800" dirty="0" smtClean="0">
              <a:latin typeface="Arial" panose="020B0604020202020204" pitchFamily="34" charset="0"/>
              <a:cs typeface="Arial" panose="020B0604020202020204" pitchFamily="34" charset="0"/>
            </a:endParaRPr>
          </a:p>
          <a:p>
            <a:pPr marL="180975" indent="-180975">
              <a:lnSpc>
                <a:spcPct val="120000"/>
              </a:lnSpc>
              <a:spcBef>
                <a:spcPts val="0"/>
              </a:spcBef>
              <a:buClr>
                <a:schemeClr val="tx2"/>
              </a:buClr>
              <a:buFont typeface="Arial" panose="020B0604020202020204" pitchFamily="34" charset="0"/>
              <a:buChar char="•"/>
            </a:pPr>
            <a:r>
              <a:rPr lang="en-AU" sz="4800" dirty="0" smtClean="0">
                <a:latin typeface="Arial" panose="020B0604020202020204" pitchFamily="34" charset="0"/>
                <a:cs typeface="Arial" panose="020B0604020202020204" pitchFamily="34" charset="0"/>
              </a:rPr>
              <a:t>Based on the recommendations of the Queensland Child Protection Commission of Inquiry, </a:t>
            </a:r>
            <a:r>
              <a:rPr lang="en-AU" sz="4800" dirty="0" smtClean="0">
                <a:latin typeface="Arial" panose="020B0604020202020204" pitchFamily="34" charset="0"/>
                <a:cs typeface="Arial" panose="020B0604020202020204" pitchFamily="34" charset="0"/>
              </a:rPr>
              <a:t>the Department </a:t>
            </a:r>
            <a:r>
              <a:rPr lang="en-AU" sz="4800" dirty="0">
                <a:latin typeface="Arial" panose="020B0604020202020204" pitchFamily="34" charset="0"/>
                <a:cs typeface="Arial" panose="020B0604020202020204" pitchFamily="34" charset="0"/>
              </a:rPr>
              <a:t>of Child Safety, Youth and Women (the department) </a:t>
            </a:r>
            <a:r>
              <a:rPr lang="en-AU" sz="4800" dirty="0" smtClean="0">
                <a:latin typeface="Arial" panose="020B0604020202020204" pitchFamily="34" charset="0"/>
                <a:cs typeface="Arial" panose="020B0604020202020204" pitchFamily="34" charset="0"/>
              </a:rPr>
              <a:t>has </a:t>
            </a:r>
            <a:r>
              <a:rPr lang="en-AU" sz="4800" dirty="0" smtClean="0">
                <a:latin typeface="Arial" panose="020B0604020202020204" pitchFamily="34" charset="0"/>
                <a:cs typeface="Arial" panose="020B0604020202020204" pitchFamily="34" charset="0"/>
              </a:rPr>
              <a:t>undertaken a comprehensive review of the </a:t>
            </a:r>
            <a:r>
              <a:rPr lang="en-AU" sz="4800" i="1" dirty="0" smtClean="0">
                <a:latin typeface="Arial" panose="020B0604020202020204" pitchFamily="34" charset="0"/>
                <a:cs typeface="Arial" panose="020B0604020202020204" pitchFamily="34" charset="0"/>
              </a:rPr>
              <a:t>Child Protection Act 1999 </a:t>
            </a:r>
            <a:r>
              <a:rPr lang="en-AU" sz="4800" dirty="0" smtClean="0">
                <a:latin typeface="Arial" panose="020B0604020202020204" pitchFamily="34" charset="0"/>
                <a:cs typeface="Arial" panose="020B0604020202020204" pitchFamily="34" charset="0"/>
              </a:rPr>
              <a:t>(the Act). </a:t>
            </a:r>
          </a:p>
          <a:p>
            <a:pPr marL="180975" indent="-180975">
              <a:lnSpc>
                <a:spcPct val="120000"/>
              </a:lnSpc>
              <a:spcBef>
                <a:spcPts val="0"/>
              </a:spcBef>
              <a:buClr>
                <a:schemeClr val="tx2"/>
              </a:buClr>
              <a:buFont typeface="Arial" panose="020B0604020202020204" pitchFamily="34" charset="0"/>
              <a:buChar char="•"/>
            </a:pPr>
            <a:endParaRPr lang="en-AU" sz="4800" dirty="0" smtClean="0">
              <a:latin typeface="Arial" panose="020B0604020202020204" pitchFamily="34" charset="0"/>
              <a:cs typeface="Arial" panose="020B0604020202020204" pitchFamily="34" charset="0"/>
            </a:endParaRPr>
          </a:p>
          <a:p>
            <a:pPr marL="180975" indent="-180975">
              <a:lnSpc>
                <a:spcPct val="120000"/>
              </a:lnSpc>
              <a:spcBef>
                <a:spcPts val="0"/>
              </a:spcBef>
              <a:buClr>
                <a:schemeClr val="tx2"/>
              </a:buClr>
              <a:buFont typeface="Arial" panose="020B0604020202020204" pitchFamily="34" charset="0"/>
              <a:buChar char="•"/>
            </a:pPr>
            <a:r>
              <a:rPr lang="en-AU" sz="4800" dirty="0" smtClean="0">
                <a:latin typeface="Arial" panose="020B0604020202020204" pitchFamily="34" charset="0"/>
                <a:cs typeface="Arial" panose="020B0604020202020204" pitchFamily="34" charset="0"/>
              </a:rPr>
              <a:t>The </a:t>
            </a:r>
            <a:r>
              <a:rPr lang="en-AU" sz="4800" i="1" dirty="0" smtClean="0">
                <a:latin typeface="Arial" panose="020B0604020202020204" pitchFamily="34" charset="0"/>
                <a:cs typeface="Arial" panose="020B0604020202020204" pitchFamily="34" charset="0"/>
              </a:rPr>
              <a:t>Child Protection Reform Amendment Act 2017 </a:t>
            </a:r>
            <a:r>
              <a:rPr lang="en-AU" sz="4800" dirty="0" smtClean="0">
                <a:latin typeface="Arial" panose="020B0604020202020204" pitchFamily="34" charset="0"/>
                <a:cs typeface="Arial" panose="020B0604020202020204" pitchFamily="34" charset="0"/>
              </a:rPr>
              <a:t>(the Amendment Act) was passed by Parliament in October 2017 and assented in November 2017.</a:t>
            </a:r>
          </a:p>
          <a:p>
            <a:pPr marL="180975" indent="-180975">
              <a:lnSpc>
                <a:spcPct val="120000"/>
              </a:lnSpc>
              <a:spcBef>
                <a:spcPts val="0"/>
              </a:spcBef>
              <a:buClr>
                <a:schemeClr val="tx2"/>
              </a:buClr>
              <a:buFont typeface="Arial" panose="020B0604020202020204" pitchFamily="34" charset="0"/>
              <a:buChar char="•"/>
            </a:pPr>
            <a:endParaRPr lang="en-AU" sz="4800" dirty="0">
              <a:latin typeface="Arial" panose="020B0604020202020204" pitchFamily="34" charset="0"/>
              <a:cs typeface="Arial" panose="020B0604020202020204" pitchFamily="34" charset="0"/>
            </a:endParaRPr>
          </a:p>
          <a:p>
            <a:pPr marL="180975" indent="-180975">
              <a:lnSpc>
                <a:spcPct val="120000"/>
              </a:lnSpc>
              <a:spcBef>
                <a:spcPts val="0"/>
              </a:spcBef>
              <a:buClr>
                <a:schemeClr val="tx2"/>
              </a:buClr>
              <a:buFont typeface="Arial" panose="020B0604020202020204" pitchFamily="34" charset="0"/>
              <a:buChar char="•"/>
            </a:pPr>
            <a:r>
              <a:rPr lang="en-AU" sz="4800" dirty="0">
                <a:latin typeface="Arial" panose="020B0604020202020204" pitchFamily="34" charset="0"/>
                <a:cs typeface="Arial" panose="020B0604020202020204" pitchFamily="34" charset="0"/>
              </a:rPr>
              <a:t>To address the outcomes and minimise impacts on frontline </a:t>
            </a:r>
            <a:r>
              <a:rPr lang="en-AU" sz="4800" dirty="0" smtClean="0">
                <a:latin typeface="Arial" panose="020B0604020202020204" pitchFamily="34" charset="0"/>
                <a:cs typeface="Arial" panose="020B0604020202020204" pitchFamily="34" charset="0"/>
              </a:rPr>
              <a:t>staff, the </a:t>
            </a:r>
            <a:r>
              <a:rPr lang="en-AU" sz="4800" dirty="0">
                <a:latin typeface="Arial" panose="020B0604020202020204" pitchFamily="34" charset="0"/>
                <a:cs typeface="Arial" panose="020B0604020202020204" pitchFamily="34" charset="0"/>
              </a:rPr>
              <a:t>department </a:t>
            </a:r>
            <a:r>
              <a:rPr lang="en-AU" sz="4800" dirty="0" smtClean="0">
                <a:latin typeface="Arial" panose="020B0604020202020204" pitchFamily="34" charset="0"/>
                <a:cs typeface="Arial" panose="020B0604020202020204" pitchFamily="34" charset="0"/>
              </a:rPr>
              <a:t>took </a:t>
            </a:r>
            <a:r>
              <a:rPr lang="en-AU" sz="4800" dirty="0" smtClean="0">
                <a:latin typeface="Arial" panose="020B0604020202020204" pitchFamily="34" charset="0"/>
                <a:cs typeface="Arial" panose="020B0604020202020204" pitchFamily="34" charset="0"/>
              </a:rPr>
              <a:t>a </a:t>
            </a:r>
            <a:r>
              <a:rPr lang="en-AU" sz="4800" dirty="0">
                <a:latin typeface="Arial" panose="020B0604020202020204" pitchFamily="34" charset="0"/>
                <a:cs typeface="Arial" panose="020B0604020202020204" pitchFamily="34" charset="0"/>
              </a:rPr>
              <a:t>staged approach to allow for operational requirements to be planned and in place prior to the commencement of the </a:t>
            </a:r>
            <a:r>
              <a:rPr lang="en-AU" sz="4800" dirty="0" smtClean="0">
                <a:latin typeface="Arial" panose="020B0604020202020204" pitchFamily="34" charset="0"/>
                <a:cs typeface="Arial" panose="020B0604020202020204" pitchFamily="34" charset="0"/>
              </a:rPr>
              <a:t>provisions.</a:t>
            </a:r>
          </a:p>
          <a:p>
            <a:pPr marL="180975" indent="-180975">
              <a:lnSpc>
                <a:spcPct val="120000"/>
              </a:lnSpc>
              <a:spcBef>
                <a:spcPts val="0"/>
              </a:spcBef>
              <a:buClr>
                <a:schemeClr val="tx2"/>
              </a:buClr>
              <a:buFont typeface="Arial" panose="020B0604020202020204" pitchFamily="34" charset="0"/>
              <a:buChar char="•"/>
            </a:pPr>
            <a:endParaRPr lang="en-AU" sz="4800" dirty="0">
              <a:latin typeface="Arial" panose="020B0604020202020204" pitchFamily="34" charset="0"/>
              <a:cs typeface="Arial" panose="020B0604020202020204" pitchFamily="34" charset="0"/>
            </a:endParaRPr>
          </a:p>
          <a:p>
            <a:pPr marL="180975" indent="-180975">
              <a:lnSpc>
                <a:spcPct val="120000"/>
              </a:lnSpc>
              <a:spcBef>
                <a:spcPts val="0"/>
              </a:spcBef>
              <a:buClr>
                <a:schemeClr val="tx2"/>
              </a:buClr>
              <a:buFont typeface="Arial" panose="020B0604020202020204" pitchFamily="34" charset="0"/>
              <a:buChar char="•"/>
            </a:pPr>
            <a:r>
              <a:rPr lang="en-AU" sz="4800" dirty="0" smtClean="0">
                <a:latin typeface="Arial" panose="020B0604020202020204" pitchFamily="34" charset="0"/>
                <a:cs typeface="Arial" panose="020B0604020202020204" pitchFamily="34" charset="0"/>
              </a:rPr>
              <a:t>Amendments </a:t>
            </a:r>
            <a:r>
              <a:rPr lang="en-AU" sz="4800" dirty="0" smtClean="0">
                <a:latin typeface="Arial" panose="020B0604020202020204" pitchFamily="34" charset="0"/>
                <a:cs typeface="Arial" panose="020B0604020202020204" pitchFamily="34" charset="0"/>
              </a:rPr>
              <a:t>commenced </a:t>
            </a:r>
            <a:r>
              <a:rPr lang="en-AU" sz="4800" dirty="0" smtClean="0">
                <a:latin typeface="Arial" panose="020B0604020202020204" pitchFamily="34" charset="0"/>
                <a:cs typeface="Arial" panose="020B0604020202020204" pitchFamily="34" charset="0"/>
              </a:rPr>
              <a:t>in three </a:t>
            </a:r>
            <a:r>
              <a:rPr lang="en-AU" sz="4800" dirty="0" smtClean="0">
                <a:latin typeface="Arial" panose="020B0604020202020204" pitchFamily="34" charset="0"/>
                <a:cs typeface="Arial" panose="020B0604020202020204" pitchFamily="34" charset="0"/>
              </a:rPr>
              <a:t>stages on </a:t>
            </a:r>
            <a:r>
              <a:rPr lang="en-AU" sz="4800" dirty="0" smtClean="0">
                <a:latin typeface="Arial" panose="020B0604020202020204" pitchFamily="34" charset="0"/>
                <a:cs typeface="Arial" panose="020B0604020202020204" pitchFamily="34" charset="0"/>
              </a:rPr>
              <a:t>29 January and  23 </a:t>
            </a:r>
            <a:r>
              <a:rPr lang="en-AU" sz="4800" dirty="0" smtClean="0">
                <a:latin typeface="Arial" panose="020B0604020202020204" pitchFamily="34" charset="0"/>
                <a:cs typeface="Arial" panose="020B0604020202020204" pitchFamily="34" charset="0"/>
              </a:rPr>
              <a:t>July and 29 October </a:t>
            </a:r>
            <a:r>
              <a:rPr lang="en-AU" sz="4800" dirty="0" smtClean="0">
                <a:latin typeface="Arial" panose="020B0604020202020204" pitchFamily="34" charset="0"/>
                <a:cs typeface="Arial" panose="020B0604020202020204" pitchFamily="34" charset="0"/>
              </a:rPr>
              <a:t>2018. </a:t>
            </a:r>
            <a:endParaRPr lang="en-AU" sz="4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1200"/>
              </a:spcAft>
            </a:pPr>
            <a:endParaRPr lang="en-AU" sz="4400" dirty="0" smtClean="0">
              <a:solidFill>
                <a:srgbClr val="000000"/>
              </a:solidFill>
              <a:latin typeface="Verdana" panose="020B0604030504040204" pitchFamily="34" charset="0"/>
              <a:ea typeface="Calibri" panose="020F0502020204030204" pitchFamily="34" charset="0"/>
            </a:endParaRPr>
          </a:p>
          <a:p>
            <a:pPr>
              <a:spcBef>
                <a:spcPts val="600"/>
              </a:spcBef>
              <a:spcAft>
                <a:spcPts val="1200"/>
              </a:spcAft>
            </a:pPr>
            <a:endParaRPr lang="en-AU" sz="4400" dirty="0" smtClean="0">
              <a:solidFill>
                <a:srgbClr val="000000"/>
              </a:solidFill>
              <a:latin typeface="Verdana" panose="020B0604030504040204" pitchFamily="34" charset="0"/>
              <a:ea typeface="Calibri" panose="020F0502020204030204" pitchFamily="34" charset="0"/>
            </a:endParaRPr>
          </a:p>
          <a:p>
            <a:pPr>
              <a:spcBef>
                <a:spcPts val="600"/>
              </a:spcBef>
              <a:spcAft>
                <a:spcPts val="1200"/>
              </a:spcAft>
            </a:pPr>
            <a:endParaRPr lang="en-AU" sz="5400" dirty="0" smtClean="0">
              <a:latin typeface="Calibri" panose="020F0502020204030204" pitchFamily="34" charset="0"/>
              <a:ea typeface="Calibri" panose="020F0502020204030204" pitchFamily="34" charset="0"/>
            </a:endParaRPr>
          </a:p>
          <a:p>
            <a:pPr marL="457200" indent="-457200">
              <a:lnSpc>
                <a:spcPct val="120000"/>
              </a:lnSpc>
              <a:spcBef>
                <a:spcPts val="0"/>
              </a:spcBef>
              <a:buClr>
                <a:schemeClr val="tx2"/>
              </a:buClr>
              <a:buFont typeface="Arial" panose="020B0604020202020204" pitchFamily="34" charset="0"/>
              <a:buChar char="•"/>
            </a:pPr>
            <a:endParaRPr lang="en-AU" sz="4300" dirty="0" smtClean="0"/>
          </a:p>
          <a:p>
            <a:pPr marL="457200" indent="-457200">
              <a:lnSpc>
                <a:spcPct val="120000"/>
              </a:lnSpc>
              <a:spcBef>
                <a:spcPts val="0"/>
              </a:spcBef>
              <a:buClr>
                <a:schemeClr val="tx2"/>
              </a:buClr>
              <a:buFont typeface="Arial" panose="020B0604020202020204" pitchFamily="34" charset="0"/>
              <a:buChar char="•"/>
            </a:pPr>
            <a:endParaRPr lang="en-AU" sz="4300" dirty="0" smtClean="0"/>
          </a:p>
          <a:p>
            <a:endParaRPr lang="en-US" dirty="0"/>
          </a:p>
        </p:txBody>
      </p:sp>
      <p:sp>
        <p:nvSpPr>
          <p:cNvPr id="5" name="Slide Number Placeholder 4"/>
          <p:cNvSpPr>
            <a:spLocks noGrp="1"/>
          </p:cNvSpPr>
          <p:nvPr>
            <p:ph type="sldNum" sz="quarter" idx="12"/>
          </p:nvPr>
        </p:nvSpPr>
        <p:spPr/>
        <p:txBody>
          <a:bodyPr/>
          <a:lstStyle/>
          <a:p>
            <a:fld id="{C542F680-D6D1-4B9F-8251-717438667FE0}" type="slidenum">
              <a:rPr lang="en-AU" smtClean="0"/>
              <a:t>2</a:t>
            </a:fld>
            <a:endParaRPr lang="en-AU" dirty="0"/>
          </a:p>
        </p:txBody>
      </p:sp>
    </p:spTree>
    <p:extLst>
      <p:ext uri="{BB962C8B-B14F-4D97-AF65-F5344CB8AC3E}">
        <p14:creationId xmlns:p14="http://schemas.microsoft.com/office/powerpoint/2010/main" val="2279713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91264" cy="792088"/>
          </a:xfrm>
        </p:spPr>
        <p:txBody>
          <a:bodyPr/>
          <a:lstStyle/>
          <a:p>
            <a:r>
              <a:rPr lang="en-US" dirty="0" smtClean="0">
                <a:solidFill>
                  <a:srgbClr val="002060"/>
                </a:solidFill>
              </a:rPr>
              <a:t>What’s the intent?</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C542F680-D6D1-4B9F-8251-717438667FE0}" type="slidenum">
              <a:rPr lang="en-AU" smtClean="0"/>
              <a:t>3</a:t>
            </a:fld>
            <a:endParaRPr lang="en-AU" dirty="0"/>
          </a:p>
        </p:txBody>
      </p:sp>
      <p:sp>
        <p:nvSpPr>
          <p:cNvPr id="7" name="Content Placeholder 2"/>
          <p:cNvSpPr>
            <a:spLocks noGrp="1"/>
          </p:cNvSpPr>
          <p:nvPr>
            <p:ph idx="1"/>
          </p:nvPr>
        </p:nvSpPr>
        <p:spPr>
          <a:xfrm>
            <a:off x="457200" y="1772816"/>
            <a:ext cx="8229600" cy="3993307"/>
          </a:xfrm>
        </p:spPr>
        <p:txBody>
          <a:bodyPr>
            <a:normAutofit/>
          </a:bodyPr>
          <a:lstStyle/>
          <a:p>
            <a:pPr lvl="0">
              <a:lnSpc>
                <a:spcPct val="80000"/>
              </a:lnSpc>
              <a:spcBef>
                <a:spcPts val="0"/>
              </a:spcBef>
              <a:buClr>
                <a:schemeClr val="tx2"/>
              </a:buClr>
            </a:pPr>
            <a:endParaRPr lang="en-AU" sz="800" dirty="0" smtClean="0"/>
          </a:p>
          <a:p>
            <a:pPr lvl="0">
              <a:lnSpc>
                <a:spcPct val="80000"/>
              </a:lnSpc>
              <a:spcBef>
                <a:spcPts val="0"/>
              </a:spcBef>
              <a:buClr>
                <a:schemeClr val="tx2"/>
              </a:buClr>
            </a:pPr>
            <a:r>
              <a:rPr lang="en-AU" sz="1200" dirty="0" smtClean="0"/>
              <a:t>The Amendment </a:t>
            </a:r>
            <a:r>
              <a:rPr lang="en-AU" sz="1200" dirty="0"/>
              <a:t>Act </a:t>
            </a:r>
            <a:r>
              <a:rPr lang="en-AU" sz="1200" dirty="0" smtClean="0"/>
              <a:t>aims to:</a:t>
            </a:r>
          </a:p>
          <a:p>
            <a:pPr lvl="0">
              <a:lnSpc>
                <a:spcPct val="80000"/>
              </a:lnSpc>
              <a:spcBef>
                <a:spcPts val="0"/>
              </a:spcBef>
              <a:buClr>
                <a:schemeClr val="tx2"/>
              </a:buClr>
            </a:pPr>
            <a:endParaRPr lang="en-AU" sz="1200" dirty="0"/>
          </a:p>
          <a:p>
            <a:pPr marL="542925" indent="-361950">
              <a:lnSpc>
                <a:spcPct val="120000"/>
              </a:lnSpc>
              <a:spcBef>
                <a:spcPts val="0"/>
              </a:spcBef>
              <a:buClr>
                <a:srgbClr val="002060"/>
              </a:buClr>
              <a:buFont typeface="Wingdings" panose="05000000000000000000" pitchFamily="2" charset="2"/>
              <a:buChar char="§"/>
            </a:pPr>
            <a:r>
              <a:rPr lang="en-AU" sz="1200" dirty="0" smtClean="0">
                <a:solidFill>
                  <a:prstClr val="black"/>
                </a:solidFill>
              </a:rPr>
              <a:t>promote </a:t>
            </a:r>
            <a:r>
              <a:rPr lang="en-AU" sz="1200" dirty="0">
                <a:solidFill>
                  <a:prstClr val="black"/>
                </a:solidFill>
              </a:rPr>
              <a:t>positive long-term outcomes for children in the child protection system through timely decision-making and decisive action towards either reunification with family or </a:t>
            </a:r>
            <a:r>
              <a:rPr lang="en-AU" sz="1200" dirty="0" smtClean="0">
                <a:solidFill>
                  <a:prstClr val="black"/>
                </a:solidFill>
              </a:rPr>
              <a:t>an alternative permanency option </a:t>
            </a:r>
            <a:endParaRPr lang="en-AU" sz="1200" dirty="0">
              <a:solidFill>
                <a:prstClr val="black"/>
              </a:solidFill>
            </a:endParaRPr>
          </a:p>
          <a:p>
            <a:pPr marL="542925" indent="-361950">
              <a:lnSpc>
                <a:spcPct val="120000"/>
              </a:lnSpc>
              <a:spcBef>
                <a:spcPts val="0"/>
              </a:spcBef>
              <a:buClr>
                <a:srgbClr val="002060"/>
              </a:buClr>
              <a:buFont typeface="Wingdings" panose="05000000000000000000" pitchFamily="2" charset="2"/>
              <a:buChar char="§"/>
            </a:pPr>
            <a:r>
              <a:rPr lang="en-AU" sz="1200" dirty="0" smtClean="0">
                <a:solidFill>
                  <a:prstClr val="black"/>
                </a:solidFill>
              </a:rPr>
              <a:t>promote </a:t>
            </a:r>
            <a:r>
              <a:rPr lang="en-AU" sz="1200" dirty="0">
                <a:solidFill>
                  <a:prstClr val="black"/>
                </a:solidFill>
              </a:rPr>
              <a:t>the safe care and connection of Aboriginal and Torres Strait Islander children with their families, communities and cultures</a:t>
            </a:r>
          </a:p>
          <a:p>
            <a:pPr marL="542925" indent="-361950">
              <a:lnSpc>
                <a:spcPct val="120000"/>
              </a:lnSpc>
              <a:spcBef>
                <a:spcPts val="0"/>
              </a:spcBef>
              <a:buClr>
                <a:srgbClr val="002060"/>
              </a:buClr>
              <a:buFont typeface="Wingdings" panose="05000000000000000000" pitchFamily="2" charset="2"/>
              <a:buChar char="§"/>
            </a:pPr>
            <a:r>
              <a:rPr lang="en-AU" sz="1200" dirty="0" smtClean="0">
                <a:solidFill>
                  <a:prstClr val="black"/>
                </a:solidFill>
              </a:rPr>
              <a:t>provide </a:t>
            </a:r>
            <a:r>
              <a:rPr lang="en-AU" sz="1200" dirty="0">
                <a:solidFill>
                  <a:prstClr val="black"/>
                </a:solidFill>
              </a:rPr>
              <a:t>a contemporary information sharing </a:t>
            </a:r>
            <a:r>
              <a:rPr lang="en-AU" sz="1200" dirty="0" smtClean="0">
                <a:solidFill>
                  <a:prstClr val="black"/>
                </a:solidFill>
              </a:rPr>
              <a:t>framework for </a:t>
            </a:r>
            <a:r>
              <a:rPr lang="en-AU" sz="1200" dirty="0">
                <a:solidFill>
                  <a:prstClr val="black"/>
                </a:solidFill>
              </a:rPr>
              <a:t>the child protection and family support system, which is focused on children’s safety and </a:t>
            </a:r>
            <a:r>
              <a:rPr lang="en-AU" sz="1200" dirty="0" smtClean="0">
                <a:solidFill>
                  <a:prstClr val="black"/>
                </a:solidFill>
              </a:rPr>
              <a:t>wellbeing</a:t>
            </a:r>
            <a:endParaRPr lang="en-AU" sz="1200" dirty="0">
              <a:solidFill>
                <a:prstClr val="black"/>
              </a:solidFill>
            </a:endParaRPr>
          </a:p>
          <a:p>
            <a:pPr marL="542925" indent="-361950">
              <a:lnSpc>
                <a:spcPct val="120000"/>
              </a:lnSpc>
              <a:spcBef>
                <a:spcPts val="0"/>
              </a:spcBef>
              <a:buClr>
                <a:srgbClr val="002060"/>
              </a:buClr>
              <a:buFont typeface="Wingdings" panose="05000000000000000000" pitchFamily="2" charset="2"/>
              <a:buChar char="§"/>
            </a:pPr>
            <a:r>
              <a:rPr lang="en-AU" sz="1200" dirty="0" smtClean="0"/>
              <a:t>support </a:t>
            </a:r>
            <a:r>
              <a:rPr lang="en-AU" sz="1200" dirty="0"/>
              <a:t>the implementation of other key reforms under the Supporting </a:t>
            </a:r>
            <a:r>
              <a:rPr lang="en-AU" sz="1200" dirty="0" smtClean="0"/>
              <a:t>Families, </a:t>
            </a:r>
            <a:r>
              <a:rPr lang="en-AU" sz="1200" dirty="0"/>
              <a:t>Changing Futures </a:t>
            </a:r>
            <a:r>
              <a:rPr lang="en-AU" sz="1200" dirty="0" smtClean="0"/>
              <a:t>reform program, including the Our Way strategy, </a:t>
            </a:r>
            <a:r>
              <a:rPr lang="en-AU" sz="1200" dirty="0"/>
              <a:t>and address identified legislative issues.</a:t>
            </a:r>
          </a:p>
          <a:p>
            <a:pPr lvl="0">
              <a:lnSpc>
                <a:spcPct val="80000"/>
              </a:lnSpc>
              <a:spcBef>
                <a:spcPts val="0"/>
              </a:spcBef>
              <a:buClr>
                <a:schemeClr val="tx2"/>
              </a:buClr>
            </a:pPr>
            <a:endParaRPr lang="en-AU" sz="1200" dirty="0"/>
          </a:p>
          <a:p>
            <a:pPr lvl="0">
              <a:lnSpc>
                <a:spcPct val="80000"/>
              </a:lnSpc>
              <a:spcBef>
                <a:spcPts val="0"/>
              </a:spcBef>
              <a:buClr>
                <a:schemeClr val="tx2"/>
              </a:buClr>
            </a:pPr>
            <a:endParaRPr lang="en-AU" sz="1200" dirty="0" smtClean="0"/>
          </a:p>
          <a:p>
            <a:pPr lvl="0">
              <a:lnSpc>
                <a:spcPct val="80000"/>
              </a:lnSpc>
              <a:spcBef>
                <a:spcPts val="0"/>
              </a:spcBef>
              <a:buClr>
                <a:schemeClr val="tx2"/>
              </a:buClr>
            </a:pPr>
            <a:r>
              <a:rPr lang="en-AU" sz="1200" dirty="0" smtClean="0"/>
              <a:t>Underpinning all the legislative amendments is an updated paramount principle for administering the Act:</a:t>
            </a:r>
          </a:p>
          <a:p>
            <a:pPr lvl="0">
              <a:lnSpc>
                <a:spcPct val="80000"/>
              </a:lnSpc>
              <a:spcBef>
                <a:spcPts val="0"/>
              </a:spcBef>
              <a:buClr>
                <a:schemeClr val="tx2"/>
              </a:buClr>
            </a:pPr>
            <a:endParaRPr lang="en-AU" sz="1200" dirty="0" smtClean="0"/>
          </a:p>
          <a:p>
            <a:pPr algn="ctr">
              <a:lnSpc>
                <a:spcPct val="80000"/>
              </a:lnSpc>
              <a:spcBef>
                <a:spcPts val="0"/>
              </a:spcBef>
              <a:buClr>
                <a:schemeClr val="tx2"/>
              </a:buClr>
            </a:pPr>
            <a:endParaRPr lang="en-AU" sz="1200" b="1" dirty="0"/>
          </a:p>
          <a:p>
            <a:pPr algn="ctr">
              <a:lnSpc>
                <a:spcPct val="80000"/>
              </a:lnSpc>
              <a:spcBef>
                <a:spcPts val="0"/>
              </a:spcBef>
              <a:buClr>
                <a:schemeClr val="tx2"/>
              </a:buClr>
            </a:pPr>
            <a:r>
              <a:rPr lang="en-AU" sz="1800" dirty="0" smtClean="0"/>
              <a:t>The safety, wellbeing and best interests of a child, </a:t>
            </a:r>
            <a:r>
              <a:rPr lang="en-AU" sz="1800" b="1" dirty="0" smtClean="0"/>
              <a:t>both through childhood and for the rest of the child’s life</a:t>
            </a:r>
            <a:r>
              <a:rPr lang="en-AU" sz="1800" dirty="0" smtClean="0"/>
              <a:t>, are paramount.</a:t>
            </a:r>
            <a:endParaRPr lang="en-US" sz="1100" dirty="0"/>
          </a:p>
          <a:p>
            <a:pPr marL="457200" lvl="0" indent="-457200">
              <a:spcBef>
                <a:spcPts val="0"/>
              </a:spcBef>
              <a:buClr>
                <a:schemeClr val="tx2"/>
              </a:buClr>
              <a:buFont typeface="Arial" panose="020B0604020202020204" pitchFamily="34" charset="0"/>
              <a:buChar char="•"/>
            </a:pPr>
            <a:endParaRPr lang="en-US" sz="1100" dirty="0"/>
          </a:p>
          <a:p>
            <a:pPr marL="457200" lvl="0" indent="-457200">
              <a:spcBef>
                <a:spcPts val="0"/>
              </a:spcBef>
              <a:buClr>
                <a:schemeClr val="tx2"/>
              </a:buClr>
              <a:buFont typeface="Arial" panose="020B0604020202020204" pitchFamily="34" charset="0"/>
              <a:buChar char="•"/>
            </a:pPr>
            <a:endParaRPr lang="en-US" sz="1100" dirty="0" smtClean="0"/>
          </a:p>
          <a:p>
            <a:pPr marL="457200" lvl="0" indent="-457200">
              <a:spcBef>
                <a:spcPts val="0"/>
              </a:spcBef>
              <a:buClr>
                <a:schemeClr val="tx2"/>
              </a:buClr>
              <a:buFont typeface="Arial" panose="020B0604020202020204" pitchFamily="34" charset="0"/>
              <a:buChar char="•"/>
            </a:pPr>
            <a:endParaRPr lang="en-US" sz="1100" dirty="0"/>
          </a:p>
          <a:p>
            <a:pPr marL="457200" lvl="0" indent="-457200">
              <a:spcBef>
                <a:spcPts val="0"/>
              </a:spcBef>
              <a:buClr>
                <a:schemeClr val="tx2"/>
              </a:buClr>
              <a:buFont typeface="Arial" panose="020B0604020202020204" pitchFamily="34" charset="0"/>
              <a:buChar char="•"/>
            </a:pPr>
            <a:endParaRPr lang="en-US" sz="1100" dirty="0" smtClean="0"/>
          </a:p>
          <a:p>
            <a:pPr marL="457200" lvl="0" indent="-457200">
              <a:spcBef>
                <a:spcPts val="0"/>
              </a:spcBef>
              <a:buClr>
                <a:schemeClr val="tx2"/>
              </a:buClr>
              <a:buFont typeface="Arial" panose="020B0604020202020204" pitchFamily="34" charset="0"/>
              <a:buChar char="•"/>
            </a:pPr>
            <a:endParaRPr lang="en-US" sz="1100" dirty="0"/>
          </a:p>
          <a:p>
            <a:pPr marL="457200" lvl="0" indent="-457200">
              <a:spcBef>
                <a:spcPts val="0"/>
              </a:spcBef>
              <a:buClr>
                <a:schemeClr val="tx2"/>
              </a:buClr>
              <a:buFont typeface="Arial" panose="020B0604020202020204" pitchFamily="34" charset="0"/>
              <a:buChar char="•"/>
            </a:pPr>
            <a:endParaRPr lang="en-US" sz="1100" dirty="0" smtClean="0"/>
          </a:p>
          <a:p>
            <a:pPr lvl="0"/>
            <a:endParaRPr lang="en-AU" sz="1000" dirty="0"/>
          </a:p>
          <a:p>
            <a:endParaRPr lang="en-US" sz="1000" dirty="0"/>
          </a:p>
        </p:txBody>
      </p:sp>
    </p:spTree>
    <p:extLst>
      <p:ext uri="{BB962C8B-B14F-4D97-AF65-F5344CB8AC3E}">
        <p14:creationId xmlns:p14="http://schemas.microsoft.com/office/powerpoint/2010/main" val="221832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January Amendments</a:t>
            </a:r>
            <a:endParaRPr lang="en-AU" dirty="0"/>
          </a:p>
        </p:txBody>
      </p:sp>
      <p:sp>
        <p:nvSpPr>
          <p:cNvPr id="3" name="Content Placeholder 2"/>
          <p:cNvSpPr>
            <a:spLocks noGrp="1"/>
          </p:cNvSpPr>
          <p:nvPr>
            <p:ph idx="1"/>
          </p:nvPr>
        </p:nvSpPr>
        <p:spPr>
          <a:xfrm>
            <a:off x="457200" y="1916832"/>
            <a:ext cx="8229600" cy="4176464"/>
          </a:xfrm>
        </p:spPr>
        <p:txBody>
          <a:bodyPr>
            <a:noAutofit/>
          </a:bodyPr>
          <a:lstStyle/>
          <a:p>
            <a:pPr marL="180975" lvl="0" indent="-180975">
              <a:lnSpc>
                <a:spcPct val="120000"/>
              </a:lnSpc>
              <a:spcBef>
                <a:spcPts val="0"/>
              </a:spcBef>
              <a:buClr>
                <a:srgbClr val="1F497D"/>
              </a:buClr>
              <a:buFont typeface="Arial" panose="020B0604020202020204" pitchFamily="34" charset="0"/>
              <a:buChar char="•"/>
            </a:pPr>
            <a:r>
              <a:rPr lang="en-AU" sz="1200" dirty="0">
                <a:solidFill>
                  <a:srgbClr val="000000"/>
                </a:solidFill>
                <a:latin typeface="Arial" panose="020B0604020202020204" pitchFamily="34" charset="0"/>
                <a:ea typeface="Calibri" panose="020F0502020204030204" pitchFamily="34" charset="0"/>
                <a:cs typeface="Arial" panose="020B0604020202020204" pitchFamily="34" charset="0"/>
              </a:rPr>
              <a:t>On 29 January 2018, </a:t>
            </a:r>
            <a:r>
              <a:rPr lang="en-AU" sz="1200" b="1" dirty="0">
                <a:solidFill>
                  <a:srgbClr val="000000"/>
                </a:solidFill>
                <a:latin typeface="Arial" panose="020B0604020202020204" pitchFamily="34" charset="0"/>
                <a:ea typeface="Calibri" panose="020F0502020204030204" pitchFamily="34" charset="0"/>
                <a:cs typeface="Arial" panose="020B0604020202020204" pitchFamily="34" charset="0"/>
              </a:rPr>
              <a:t>clauses 71 and 72 of the Amendment Act </a:t>
            </a:r>
            <a:r>
              <a:rPr lang="en-AU" sz="1200" dirty="0">
                <a:solidFill>
                  <a:srgbClr val="000000"/>
                </a:solidFill>
                <a:latin typeface="Arial" panose="020B0604020202020204" pitchFamily="34" charset="0"/>
                <a:ea typeface="Calibri" panose="020F0502020204030204" pitchFamily="34" charset="0"/>
                <a:cs typeface="Arial" panose="020B0604020202020204" pitchFamily="34" charset="0"/>
              </a:rPr>
              <a:t>commenced </a:t>
            </a:r>
            <a:r>
              <a:rPr lang="en-AU" sz="1200" dirty="0" smtClean="0">
                <a:solidFill>
                  <a:srgbClr val="000000"/>
                </a:solidFill>
                <a:latin typeface="Arial" panose="020B0604020202020204" pitchFamily="34" charset="0"/>
                <a:ea typeface="Calibri" panose="020F0502020204030204" pitchFamily="34" charset="0"/>
                <a:cs typeface="Arial" panose="020B0604020202020204" pitchFamily="34" charset="0"/>
              </a:rPr>
              <a:t>which</a:t>
            </a:r>
            <a:r>
              <a:rPr lang="en-AU" sz="1200" dirty="0" smtClean="0">
                <a:solidFill>
                  <a:prstClr val="black"/>
                </a:solidFill>
              </a:rPr>
              <a:t> </a:t>
            </a:r>
            <a:r>
              <a:rPr lang="en-AU" sz="1200" dirty="0">
                <a:solidFill>
                  <a:prstClr val="black"/>
                </a:solidFill>
              </a:rPr>
              <a:t>address specific issues regarding information sharing and confidentiality provisions </a:t>
            </a:r>
            <a:r>
              <a:rPr lang="en-AU" sz="1200" dirty="0" smtClean="0">
                <a:solidFill>
                  <a:prstClr val="black"/>
                </a:solidFill>
              </a:rPr>
              <a:t>the </a:t>
            </a:r>
            <a:r>
              <a:rPr lang="en-AU" sz="1200" i="1" dirty="0">
                <a:solidFill>
                  <a:prstClr val="black"/>
                </a:solidFill>
              </a:rPr>
              <a:t>Child Protection Act 1999</a:t>
            </a:r>
            <a:r>
              <a:rPr lang="en-AU" sz="1200" dirty="0" smtClean="0">
                <a:solidFill>
                  <a:prstClr val="black"/>
                </a:solidFill>
              </a:rPr>
              <a:t>. </a:t>
            </a:r>
            <a:r>
              <a:rPr lang="en-AU" sz="1200" dirty="0">
                <a:solidFill>
                  <a:prstClr val="black"/>
                </a:solidFill>
              </a:rPr>
              <a:t>The sections enable</a:t>
            </a:r>
            <a:r>
              <a:rPr lang="en-AU" sz="1200" dirty="0" smtClean="0">
                <a:solidFill>
                  <a:prstClr val="black"/>
                </a:solidFill>
              </a:rPr>
              <a:t>:</a:t>
            </a:r>
          </a:p>
          <a:p>
            <a:pPr marL="180975" lvl="0" indent="-180975">
              <a:lnSpc>
                <a:spcPct val="120000"/>
              </a:lnSpc>
              <a:spcBef>
                <a:spcPts val="0"/>
              </a:spcBef>
              <a:buClr>
                <a:srgbClr val="1F497D"/>
              </a:buClr>
              <a:buFont typeface="Arial" panose="020B0604020202020204" pitchFamily="34" charset="0"/>
              <a:buChar char="•"/>
            </a:pPr>
            <a:endParaRPr lang="en-AU" sz="1200" dirty="0">
              <a:solidFill>
                <a:prstClr val="black"/>
              </a:solidFill>
            </a:endParaRPr>
          </a:p>
          <a:p>
            <a:pPr marL="923925" lvl="1" indent="-180975">
              <a:lnSpc>
                <a:spcPct val="120000"/>
              </a:lnSpc>
              <a:spcBef>
                <a:spcPts val="0"/>
              </a:spcBef>
              <a:buFont typeface="Wingdings" panose="05000000000000000000" pitchFamily="2" charset="2"/>
              <a:buChar char="§"/>
            </a:pPr>
            <a:r>
              <a:rPr lang="en-AU" sz="1200" dirty="0">
                <a:solidFill>
                  <a:prstClr val="black"/>
                </a:solidFill>
              </a:rPr>
              <a:t>the disclosure of information to individuals who are, or have been, in out-of-home care, including information that relates to another individual </a:t>
            </a:r>
            <a:r>
              <a:rPr lang="en-AU" sz="1200" dirty="0" smtClean="0">
                <a:solidFill>
                  <a:prstClr val="black"/>
                </a:solidFill>
              </a:rPr>
              <a:t>(</a:t>
            </a:r>
            <a:r>
              <a:rPr lang="en-AU" sz="1200" b="1" dirty="0" smtClean="0">
                <a:solidFill>
                  <a:prstClr val="black"/>
                </a:solidFill>
              </a:rPr>
              <a:t>new section 188C</a:t>
            </a:r>
            <a:r>
              <a:rPr lang="en-AU" sz="1200" dirty="0" smtClean="0">
                <a:solidFill>
                  <a:prstClr val="black"/>
                </a:solidFill>
              </a:rPr>
              <a:t>)</a:t>
            </a:r>
            <a:endParaRPr lang="en-AU" sz="1200" dirty="0">
              <a:solidFill>
                <a:prstClr val="black"/>
              </a:solidFill>
            </a:endParaRPr>
          </a:p>
          <a:p>
            <a:pPr marL="923925" lvl="1" indent="-180975">
              <a:lnSpc>
                <a:spcPct val="120000"/>
              </a:lnSpc>
              <a:spcBef>
                <a:spcPts val="0"/>
              </a:spcBef>
              <a:buFont typeface="Wingdings" panose="05000000000000000000" pitchFamily="2" charset="2"/>
              <a:buChar char="§"/>
            </a:pPr>
            <a:r>
              <a:rPr lang="en-AU" sz="1200" dirty="0" smtClean="0">
                <a:solidFill>
                  <a:prstClr val="black"/>
                </a:solidFill>
              </a:rPr>
              <a:t>the </a:t>
            </a:r>
            <a:r>
              <a:rPr lang="en-AU" sz="1200" dirty="0">
                <a:solidFill>
                  <a:prstClr val="black"/>
                </a:solidFill>
              </a:rPr>
              <a:t>disclosure of information to a parent, or another person acting on behalf of the child, if a child dies while subject to a child protection order </a:t>
            </a:r>
            <a:r>
              <a:rPr lang="en-AU" sz="1200" dirty="0" smtClean="0">
                <a:solidFill>
                  <a:prstClr val="black"/>
                </a:solidFill>
              </a:rPr>
              <a:t>(</a:t>
            </a:r>
            <a:r>
              <a:rPr lang="en-AU" sz="1200" b="1" dirty="0" smtClean="0">
                <a:solidFill>
                  <a:prstClr val="black"/>
                </a:solidFill>
              </a:rPr>
              <a:t>new section 188D</a:t>
            </a:r>
            <a:r>
              <a:rPr lang="en-AU" sz="1200" dirty="0" smtClean="0">
                <a:solidFill>
                  <a:prstClr val="black"/>
                </a:solidFill>
              </a:rPr>
              <a:t>)</a:t>
            </a:r>
            <a:endParaRPr lang="en-AU" sz="1200" dirty="0">
              <a:solidFill>
                <a:prstClr val="black"/>
              </a:solidFill>
            </a:endParaRPr>
          </a:p>
          <a:p>
            <a:pPr marL="923925" lvl="1" indent="-180975">
              <a:lnSpc>
                <a:spcPct val="120000"/>
              </a:lnSpc>
              <a:spcBef>
                <a:spcPts val="0"/>
              </a:spcBef>
              <a:buFont typeface="Wingdings" panose="05000000000000000000" pitchFamily="2" charset="2"/>
              <a:buChar char="§"/>
            </a:pPr>
            <a:r>
              <a:rPr lang="en-AU" sz="1200" dirty="0" smtClean="0">
                <a:solidFill>
                  <a:prstClr val="black"/>
                </a:solidFill>
              </a:rPr>
              <a:t>information </a:t>
            </a:r>
            <a:r>
              <a:rPr lang="en-AU" sz="1200" dirty="0">
                <a:solidFill>
                  <a:prstClr val="black"/>
                </a:solidFill>
              </a:rPr>
              <a:t>to be provided to the Police Commissioner if an investigation is being conducted by the Queensland Police Service following the death of a child, including information </a:t>
            </a:r>
            <a:r>
              <a:rPr lang="en-AU" sz="1200" dirty="0" smtClean="0">
                <a:solidFill>
                  <a:prstClr val="black"/>
                </a:solidFill>
              </a:rPr>
              <a:t>about a notifier, (</a:t>
            </a:r>
            <a:r>
              <a:rPr lang="en-AU" sz="1200" b="1" dirty="0" smtClean="0">
                <a:solidFill>
                  <a:prstClr val="black"/>
                </a:solidFill>
              </a:rPr>
              <a:t>new section 188E</a:t>
            </a:r>
            <a:r>
              <a:rPr lang="en-AU" sz="1200" dirty="0" smtClean="0">
                <a:solidFill>
                  <a:prstClr val="black"/>
                </a:solidFill>
              </a:rPr>
              <a:t>)</a:t>
            </a:r>
            <a:endParaRPr lang="en-AU" sz="1200" dirty="0">
              <a:solidFill>
                <a:prstClr val="black"/>
              </a:solidFill>
            </a:endParaRPr>
          </a:p>
          <a:p>
            <a:pPr marL="923925" lvl="1" indent="-180975">
              <a:lnSpc>
                <a:spcPct val="120000"/>
              </a:lnSpc>
              <a:spcBef>
                <a:spcPts val="0"/>
              </a:spcBef>
              <a:buFont typeface="Wingdings" panose="05000000000000000000" pitchFamily="2" charset="2"/>
              <a:buChar char="§"/>
            </a:pPr>
            <a:r>
              <a:rPr lang="en-AU" sz="1200" dirty="0" smtClean="0">
                <a:solidFill>
                  <a:prstClr val="black"/>
                </a:solidFill>
              </a:rPr>
              <a:t>the </a:t>
            </a:r>
            <a:r>
              <a:rPr lang="en-AU" sz="1200" dirty="0">
                <a:solidFill>
                  <a:prstClr val="black"/>
                </a:solidFill>
              </a:rPr>
              <a:t>chief executive to enter into arrangements with child welfare authorities in other jurisdictions to give the corresponding chief executive relevant information, including information about an unborn child, so that action can be taken to perform a function under a child welfare law in the receiving </a:t>
            </a:r>
            <a:r>
              <a:rPr lang="en-AU" sz="1200" dirty="0" smtClean="0">
                <a:solidFill>
                  <a:prstClr val="black"/>
                </a:solidFill>
              </a:rPr>
              <a:t>jurisdiction (</a:t>
            </a:r>
            <a:r>
              <a:rPr lang="en-AU" sz="1200" b="1" dirty="0" smtClean="0">
                <a:solidFill>
                  <a:prstClr val="black"/>
                </a:solidFill>
              </a:rPr>
              <a:t>new section 189AB</a:t>
            </a:r>
            <a:r>
              <a:rPr lang="en-AU" sz="1200" dirty="0" smtClean="0">
                <a:solidFill>
                  <a:prstClr val="black"/>
                </a:solidFill>
              </a:rPr>
              <a:t>)</a:t>
            </a:r>
          </a:p>
          <a:p>
            <a:pPr>
              <a:lnSpc>
                <a:spcPct val="120000"/>
              </a:lnSpc>
              <a:spcBef>
                <a:spcPts val="0"/>
              </a:spcBef>
            </a:pPr>
            <a:endParaRPr lang="en-AU" sz="800" dirty="0">
              <a:solidFill>
                <a:prstClr val="black"/>
              </a:solidFill>
            </a:endParaRPr>
          </a:p>
          <a:p>
            <a:pPr marL="180975" lvl="0" indent="-180975">
              <a:lnSpc>
                <a:spcPct val="120000"/>
              </a:lnSpc>
              <a:spcBef>
                <a:spcPts val="0"/>
              </a:spcBef>
              <a:buFont typeface="Arial" panose="020B0604020202020204" pitchFamily="34" charset="0"/>
              <a:buChar char="•"/>
            </a:pPr>
            <a:r>
              <a:rPr lang="en-US" sz="1200" dirty="0" smtClean="0">
                <a:solidFill>
                  <a:prstClr val="black"/>
                </a:solidFill>
              </a:rPr>
              <a:t>To </a:t>
            </a:r>
            <a:r>
              <a:rPr lang="en-US" sz="1200" dirty="0">
                <a:solidFill>
                  <a:prstClr val="black"/>
                </a:solidFill>
              </a:rPr>
              <a:t>support the new section 188C, the department has introduced the Time in Care Information Access Service. This service can provide people who are or have lived in out-of-home care with a Time in Care Report, as well as a range of documents the department holds such as their birth certificate, school reports and medical reports. To find out more about this service, email </a:t>
            </a:r>
            <a:r>
              <a:rPr lang="en-US" sz="1200" u="sng" dirty="0">
                <a:solidFill>
                  <a:prstClr val="black"/>
                </a:solidFill>
                <a:hlinkClick r:id="rId2"/>
              </a:rPr>
              <a:t>rti@communities.qld.gov.au</a:t>
            </a:r>
            <a:r>
              <a:rPr lang="en-US" sz="1200" dirty="0">
                <a:solidFill>
                  <a:prstClr val="black"/>
                </a:solidFill>
              </a:rPr>
              <a:t>. </a:t>
            </a:r>
            <a:endParaRPr lang="en-AU" sz="1200" dirty="0">
              <a:solidFill>
                <a:srgbClr val="000000"/>
              </a:solidFill>
              <a:latin typeface="Verdana" panose="020B0604030504040204" pitchFamily="34" charset="0"/>
              <a:ea typeface="Calibri" panose="020F0502020204030204" pitchFamily="34" charset="0"/>
            </a:endParaRPr>
          </a:p>
        </p:txBody>
      </p:sp>
      <p:sp>
        <p:nvSpPr>
          <p:cNvPr id="5" name="Slide Number Placeholder 4"/>
          <p:cNvSpPr>
            <a:spLocks noGrp="1"/>
          </p:cNvSpPr>
          <p:nvPr>
            <p:ph type="sldNum" sz="quarter" idx="12"/>
          </p:nvPr>
        </p:nvSpPr>
        <p:spPr/>
        <p:txBody>
          <a:bodyPr/>
          <a:lstStyle/>
          <a:p>
            <a:fld id="{C542F680-D6D1-4B9F-8251-717438667FE0}" type="slidenum">
              <a:rPr lang="en-AU" smtClean="0"/>
              <a:t>4</a:t>
            </a:fld>
            <a:endParaRPr lang="en-AU" dirty="0"/>
          </a:p>
        </p:txBody>
      </p:sp>
    </p:spTree>
    <p:extLst>
      <p:ext uri="{BB962C8B-B14F-4D97-AF65-F5344CB8AC3E}">
        <p14:creationId xmlns:p14="http://schemas.microsoft.com/office/powerpoint/2010/main" val="355968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July Amendments</a:t>
            </a:r>
            <a:endParaRPr lang="en-AU" dirty="0"/>
          </a:p>
        </p:txBody>
      </p:sp>
      <p:sp>
        <p:nvSpPr>
          <p:cNvPr id="3" name="Content Placeholder 2"/>
          <p:cNvSpPr>
            <a:spLocks noGrp="1"/>
          </p:cNvSpPr>
          <p:nvPr>
            <p:ph idx="1"/>
          </p:nvPr>
        </p:nvSpPr>
        <p:spPr/>
        <p:txBody>
          <a:bodyPr>
            <a:normAutofit/>
          </a:bodyPr>
          <a:lstStyle/>
          <a:p>
            <a:r>
              <a:rPr lang="en-AU" sz="1200" dirty="0" smtClean="0"/>
              <a:t>On 23 July 2018, provisions came into effect that:</a:t>
            </a:r>
          </a:p>
          <a:p>
            <a:endParaRPr lang="en-AU" sz="1200" dirty="0" smtClean="0"/>
          </a:p>
          <a:p>
            <a:pPr marL="1200150" lvl="1" indent="-457200">
              <a:buFont typeface="Wingdings" panose="05000000000000000000" pitchFamily="2" charset="2"/>
              <a:buChar char="§"/>
            </a:pPr>
            <a:r>
              <a:rPr lang="en-AU" sz="1200" dirty="0"/>
              <a:t>More effectively provide for the safety of children and young people subject to Intervention with Parental Agreement (IPA) and ensure parents and the department are clear about their requirements under the IPA (</a:t>
            </a:r>
            <a:r>
              <a:rPr lang="en-AU" sz="1200" b="1" dirty="0"/>
              <a:t>sections 51ZB, 51ZC, 59</a:t>
            </a:r>
            <a:r>
              <a:rPr lang="en-AU" sz="1200" dirty="0"/>
              <a:t>)</a:t>
            </a:r>
          </a:p>
          <a:p>
            <a:pPr marL="1200150" lvl="1" indent="-457200">
              <a:buFont typeface="Wingdings" panose="05000000000000000000" pitchFamily="2" charset="2"/>
              <a:buChar char="§"/>
            </a:pPr>
            <a:r>
              <a:rPr lang="en-AU" sz="1200" dirty="0" smtClean="0"/>
              <a:t>Enable </a:t>
            </a:r>
            <a:r>
              <a:rPr lang="en-AU" sz="1200" dirty="0"/>
              <a:t>the department to seek a vaccination for a child or young person in the custody of the CE to comply with their routine vaccination schedule or in an emergency situation (</a:t>
            </a:r>
            <a:r>
              <a:rPr lang="en-AU" sz="1200" b="1" dirty="0"/>
              <a:t>section 97</a:t>
            </a:r>
            <a:r>
              <a:rPr lang="en-AU" sz="1200" dirty="0"/>
              <a:t>)</a:t>
            </a:r>
          </a:p>
          <a:p>
            <a:pPr marL="1200150" lvl="1" indent="-457200">
              <a:buFont typeface="Wingdings" panose="05000000000000000000" pitchFamily="2" charset="2"/>
              <a:buChar char="§"/>
            </a:pPr>
            <a:r>
              <a:rPr lang="en-AU" sz="1200" dirty="0"/>
              <a:t>Clarify the use of Temporary Custody Orders (</a:t>
            </a:r>
            <a:r>
              <a:rPr lang="en-AU" sz="1200" b="1" dirty="0"/>
              <a:t>sections 51AB and 51AE</a:t>
            </a:r>
            <a:r>
              <a:rPr lang="en-AU" sz="1200" dirty="0"/>
              <a:t>) </a:t>
            </a:r>
          </a:p>
          <a:p>
            <a:pPr marL="1200150" lvl="1" indent="-457200">
              <a:buFont typeface="Wingdings" panose="05000000000000000000" pitchFamily="2" charset="2"/>
              <a:buChar char="§"/>
            </a:pPr>
            <a:r>
              <a:rPr lang="en-AU" sz="1200" dirty="0" smtClean="0"/>
              <a:t>Ensure </a:t>
            </a:r>
            <a:r>
              <a:rPr lang="en-AU" sz="1200" dirty="0"/>
              <a:t>QPS can issue child abduction quickly in emergency situations without the department’s approval (</a:t>
            </a:r>
            <a:r>
              <a:rPr lang="en-AU" sz="1200" b="1" dirty="0"/>
              <a:t>section 194</a:t>
            </a:r>
            <a:r>
              <a:rPr lang="en-AU" sz="1200" dirty="0"/>
              <a:t>)</a:t>
            </a:r>
          </a:p>
          <a:p>
            <a:pPr marL="1200150" lvl="1" indent="-457200">
              <a:buFont typeface="Wingdings" panose="05000000000000000000" pitchFamily="2" charset="2"/>
              <a:buChar char="§"/>
            </a:pPr>
            <a:r>
              <a:rPr lang="en-AU" sz="1200" dirty="0" smtClean="0"/>
              <a:t>Ensure </a:t>
            </a:r>
            <a:r>
              <a:rPr lang="en-AU" sz="1200" dirty="0"/>
              <a:t>the confidentiality of child who are, or are reasonably likely to be, witnesses in criminal proceedings (</a:t>
            </a:r>
            <a:r>
              <a:rPr lang="en-AU" sz="1200" b="1" dirty="0"/>
              <a:t>section 193</a:t>
            </a:r>
            <a:r>
              <a:rPr lang="en-AU" sz="1200" dirty="0" smtClean="0"/>
              <a:t>)</a:t>
            </a:r>
          </a:p>
          <a:p>
            <a:pPr marL="1200150" lvl="1" indent="-457200">
              <a:buFont typeface="Wingdings" panose="05000000000000000000" pitchFamily="2" charset="2"/>
              <a:buChar char="§"/>
            </a:pPr>
            <a:r>
              <a:rPr lang="en-AU" sz="1200" dirty="0" smtClean="0"/>
              <a:t>Provide for the department to more easily take part in a range of research and analytic projects (</a:t>
            </a:r>
            <a:r>
              <a:rPr lang="en-AU" sz="1200" b="1" dirty="0" smtClean="0"/>
              <a:t>section 189B</a:t>
            </a:r>
            <a:r>
              <a:rPr lang="en-AU" sz="1200" dirty="0" smtClean="0"/>
              <a:t>)</a:t>
            </a:r>
            <a:r>
              <a:rPr lang="en-AU" sz="1200" dirty="0" smtClean="0"/>
              <a:t>.</a:t>
            </a:r>
            <a:endParaRPr lang="en-AU" sz="1200" dirty="0"/>
          </a:p>
          <a:p>
            <a:endParaRPr lang="en-AU" sz="1200" dirty="0" smtClean="0"/>
          </a:p>
        </p:txBody>
      </p:sp>
      <p:sp>
        <p:nvSpPr>
          <p:cNvPr id="5" name="Slide Number Placeholder 4"/>
          <p:cNvSpPr>
            <a:spLocks noGrp="1"/>
          </p:cNvSpPr>
          <p:nvPr>
            <p:ph type="sldNum" sz="quarter" idx="12"/>
          </p:nvPr>
        </p:nvSpPr>
        <p:spPr/>
        <p:txBody>
          <a:bodyPr/>
          <a:lstStyle/>
          <a:p>
            <a:fld id="{C542F680-D6D1-4B9F-8251-717438667FE0}" type="slidenum">
              <a:rPr lang="en-AU" smtClean="0"/>
              <a:t>5</a:t>
            </a:fld>
            <a:endParaRPr lang="en-AU" dirty="0"/>
          </a:p>
        </p:txBody>
      </p:sp>
    </p:spTree>
    <p:extLst>
      <p:ext uri="{BB962C8B-B14F-4D97-AF65-F5344CB8AC3E}">
        <p14:creationId xmlns:p14="http://schemas.microsoft.com/office/powerpoint/2010/main" val="707245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October Amendments</a:t>
            </a:r>
            <a:endParaRPr lang="en-AU" dirty="0"/>
          </a:p>
        </p:txBody>
      </p:sp>
      <p:sp>
        <p:nvSpPr>
          <p:cNvPr id="3" name="Content Placeholder 2"/>
          <p:cNvSpPr>
            <a:spLocks noGrp="1"/>
          </p:cNvSpPr>
          <p:nvPr>
            <p:ph idx="1"/>
          </p:nvPr>
        </p:nvSpPr>
        <p:spPr/>
        <p:txBody>
          <a:bodyPr>
            <a:normAutofit/>
          </a:bodyPr>
          <a:lstStyle/>
          <a:p>
            <a:r>
              <a:rPr lang="en-AU" sz="1200" dirty="0" smtClean="0"/>
              <a:t>On 29 October 2018, the final stage of legislative amendments from the Amendment Act commenced</a:t>
            </a:r>
            <a:r>
              <a:rPr lang="en-AU" sz="1200" dirty="0"/>
              <a:t>. </a:t>
            </a:r>
            <a:endParaRPr lang="en-AU" sz="1200" dirty="0" smtClean="0"/>
          </a:p>
          <a:p>
            <a:endParaRPr lang="en-AU" sz="1200" dirty="0"/>
          </a:p>
          <a:p>
            <a:r>
              <a:rPr lang="en-AU" sz="1200" dirty="0" smtClean="0"/>
              <a:t>These </a:t>
            </a:r>
            <a:r>
              <a:rPr lang="en-AU" sz="1200" dirty="0"/>
              <a:t>changes represent a significant shift in the way the Department of Child Safety, Youth and Women works with children and young people, parents, families, partner Queensland Government agencies, funded services and communities. </a:t>
            </a:r>
          </a:p>
        </p:txBody>
      </p:sp>
      <p:sp>
        <p:nvSpPr>
          <p:cNvPr id="4" name="Footer Placeholder 3"/>
          <p:cNvSpPr>
            <a:spLocks noGrp="1"/>
          </p:cNvSpPr>
          <p:nvPr>
            <p:ph type="ftr" sz="quarter" idx="11"/>
          </p:nvPr>
        </p:nvSpPr>
        <p:spPr/>
        <p:txBody>
          <a:bodyPr/>
          <a:lstStyle/>
          <a:p>
            <a:r>
              <a:rPr lang="en-AU" dirty="0" smtClean="0"/>
              <a:t>Internal Use Only</a:t>
            </a:r>
            <a:endParaRPr lang="en-AU" dirty="0"/>
          </a:p>
        </p:txBody>
      </p:sp>
      <p:sp>
        <p:nvSpPr>
          <p:cNvPr id="5" name="Slide Number Placeholder 4"/>
          <p:cNvSpPr>
            <a:spLocks noGrp="1"/>
          </p:cNvSpPr>
          <p:nvPr>
            <p:ph type="sldNum" sz="quarter" idx="12"/>
          </p:nvPr>
        </p:nvSpPr>
        <p:spPr/>
        <p:txBody>
          <a:bodyPr/>
          <a:lstStyle/>
          <a:p>
            <a:fld id="{C542F680-D6D1-4B9F-8251-717438667FE0}" type="slidenum">
              <a:rPr lang="en-AU" smtClean="0"/>
              <a:t>6</a:t>
            </a:fld>
            <a:endParaRPr lang="en-AU" dirty="0"/>
          </a:p>
        </p:txBody>
      </p:sp>
      <p:pic>
        <p:nvPicPr>
          <p:cNvPr id="6" name="D9_EKM43BBM"/>
          <p:cNvPicPr>
            <a:picLocks noRot="1" noChangeAspect="1"/>
          </p:cNvPicPr>
          <p:nvPr>
            <a:videoFile r:link="rId1"/>
          </p:nvPr>
        </p:nvPicPr>
        <p:blipFill>
          <a:blip r:embed="rId3"/>
          <a:stretch>
            <a:fillRect/>
          </a:stretch>
        </p:blipFill>
        <p:spPr>
          <a:xfrm>
            <a:off x="2286000" y="3284984"/>
            <a:ext cx="4572000" cy="2571750"/>
          </a:xfrm>
          <a:prstGeom prst="rect">
            <a:avLst/>
          </a:prstGeom>
        </p:spPr>
      </p:pic>
    </p:spTree>
    <p:extLst>
      <p:ext uri="{BB962C8B-B14F-4D97-AF65-F5344CB8AC3E}">
        <p14:creationId xmlns:p14="http://schemas.microsoft.com/office/powerpoint/2010/main" val="14700117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cTn>
                <p:tgtEl>
                  <p:spTgt spid="6"/>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91264" cy="792088"/>
          </a:xfrm>
        </p:spPr>
        <p:txBody>
          <a:bodyPr>
            <a:normAutofit/>
          </a:bodyPr>
          <a:lstStyle/>
          <a:p>
            <a:r>
              <a:rPr lang="en-US" dirty="0" smtClean="0">
                <a:solidFill>
                  <a:srgbClr val="002060"/>
                </a:solidFill>
              </a:rPr>
              <a:t>Safe Care and Connection…</a:t>
            </a:r>
            <a:endParaRPr lang="en-US"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4706309"/>
              </p:ext>
            </p:extLst>
          </p:nvPr>
        </p:nvGraphicFramePr>
        <p:xfrm>
          <a:off x="395535" y="1772817"/>
          <a:ext cx="8291265" cy="4101553"/>
        </p:xfrm>
        <a:graphic>
          <a:graphicData uri="http://schemas.openxmlformats.org/drawingml/2006/table">
            <a:tbl>
              <a:tblPr firstRow="1" bandRow="1">
                <a:tableStyleId>{5C22544A-7EE6-4342-B048-85BDC9FD1C3A}</a:tableStyleId>
              </a:tblPr>
              <a:tblGrid>
                <a:gridCol w="2946482"/>
                <a:gridCol w="3289097"/>
                <a:gridCol w="2055686"/>
              </a:tblGrid>
              <a:tr h="504913">
                <a:tc>
                  <a:txBody>
                    <a:bodyPr/>
                    <a:lstStyle/>
                    <a:p>
                      <a:r>
                        <a:rPr lang="en-AU" sz="1200" dirty="0" smtClean="0">
                          <a:latin typeface="Arial" panose="020B0604020202020204" pitchFamily="34" charset="0"/>
                          <a:cs typeface="Arial" panose="020B0604020202020204" pitchFamily="34" charset="0"/>
                        </a:rPr>
                        <a:t>Intent of changes</a:t>
                      </a:r>
                      <a:endParaRPr lang="en-AU" sz="1200" dirty="0">
                        <a:latin typeface="Arial" panose="020B0604020202020204" pitchFamily="34" charset="0"/>
                        <a:cs typeface="Arial" panose="020B0604020202020204" pitchFamily="34" charset="0"/>
                      </a:endParaRPr>
                    </a:p>
                  </a:txBody>
                  <a:tcPr/>
                </a:tc>
                <a:tc>
                  <a:txBody>
                    <a:bodyPr/>
                    <a:lstStyle/>
                    <a:p>
                      <a:r>
                        <a:rPr lang="en-AU" sz="1200" dirty="0" smtClean="0">
                          <a:latin typeface="Arial" panose="020B0604020202020204" pitchFamily="34" charset="0"/>
                          <a:cs typeface="Arial" panose="020B0604020202020204" pitchFamily="34" charset="0"/>
                        </a:rPr>
                        <a:t>What are the objectives and Deliverables?</a:t>
                      </a:r>
                      <a:endParaRPr lang="en-AU" sz="1200" dirty="0">
                        <a:latin typeface="Arial" panose="020B0604020202020204" pitchFamily="34" charset="0"/>
                        <a:cs typeface="Arial" panose="020B0604020202020204" pitchFamily="34" charset="0"/>
                      </a:endParaRPr>
                    </a:p>
                  </a:txBody>
                  <a:tcPr/>
                </a:tc>
                <a:tc>
                  <a:txBody>
                    <a:bodyPr/>
                    <a:lstStyle/>
                    <a:p>
                      <a:pPr marL="0" algn="l" defTabSz="914400" rtl="0" eaLnBrk="1" latinLnBrk="0" hangingPunct="1"/>
                      <a:r>
                        <a:rPr lang="en-AU" sz="1200" b="1" kern="1200" dirty="0" smtClean="0">
                          <a:solidFill>
                            <a:schemeClr val="lt1"/>
                          </a:solidFill>
                          <a:latin typeface="Arial" panose="020B0604020202020204" pitchFamily="34" charset="0"/>
                          <a:ea typeface="+mn-ea"/>
                          <a:cs typeface="Arial" panose="020B0604020202020204" pitchFamily="34" charset="0"/>
                        </a:rPr>
                        <a:t>Key</a:t>
                      </a:r>
                      <a:r>
                        <a:rPr lang="en-AU" sz="1200" b="1" kern="1200" baseline="0" dirty="0" smtClean="0">
                          <a:solidFill>
                            <a:schemeClr val="lt1"/>
                          </a:solidFill>
                          <a:latin typeface="Arial" panose="020B0604020202020204" pitchFamily="34" charset="0"/>
                          <a:ea typeface="+mn-ea"/>
                          <a:cs typeface="Arial" panose="020B0604020202020204" pitchFamily="34" charset="0"/>
                        </a:rPr>
                        <a:t> sections of the Child Protection </a:t>
                      </a:r>
                      <a:r>
                        <a:rPr lang="en-AU" sz="1200" b="1" i="1" kern="1200" baseline="0" dirty="0" smtClean="0">
                          <a:solidFill>
                            <a:schemeClr val="lt1"/>
                          </a:solidFill>
                          <a:latin typeface="Arial" panose="020B0604020202020204" pitchFamily="34" charset="0"/>
                          <a:ea typeface="+mn-ea"/>
                          <a:cs typeface="Arial" panose="020B0604020202020204" pitchFamily="34" charset="0"/>
                        </a:rPr>
                        <a:t>Act 1999</a:t>
                      </a:r>
                      <a:endParaRPr lang="en-AU" sz="1200" b="1" i="1" kern="1200" dirty="0">
                        <a:solidFill>
                          <a:schemeClr val="lt1"/>
                        </a:solidFill>
                        <a:latin typeface="Arial" panose="020B0604020202020204" pitchFamily="34" charset="0"/>
                        <a:ea typeface="+mn-ea"/>
                        <a:cs typeface="Arial" panose="020B0604020202020204" pitchFamily="34" charset="0"/>
                      </a:endParaRPr>
                    </a:p>
                  </a:txBody>
                  <a:tcPr/>
                </a:tc>
              </a:tr>
              <a:tr h="3527534">
                <a:tc>
                  <a:txBody>
                    <a:bodyPr/>
                    <a:lstStyle/>
                    <a:p>
                      <a:r>
                        <a:rPr lang="en-AU" sz="1100" i="1" dirty="0" smtClean="0">
                          <a:solidFill>
                            <a:srgbClr val="002060"/>
                          </a:solidFill>
                          <a:latin typeface="Arial" panose="020B0604020202020204" pitchFamily="34" charset="0"/>
                          <a:cs typeface="Arial" panose="020B0604020202020204" pitchFamily="34" charset="0"/>
                        </a:rPr>
                        <a:t>To recognise the rights of Aboriginal and Torres Strait Islander peoples and ensure the connection of Aboriginal and Torres Strait Islander children and young people with their family, community and culture.</a:t>
                      </a:r>
                    </a:p>
                    <a:p>
                      <a:endParaRPr lang="en-AU" sz="1000" dirty="0" smtClean="0">
                        <a:latin typeface="Arial" panose="020B0604020202020204" pitchFamily="34" charset="0"/>
                        <a:cs typeface="Arial" panose="020B0604020202020204" pitchFamily="34" charset="0"/>
                      </a:endParaRPr>
                    </a:p>
                    <a:p>
                      <a:r>
                        <a:rPr lang="en-AU" sz="1000" dirty="0" smtClean="0">
                          <a:solidFill>
                            <a:schemeClr val="tx1"/>
                          </a:solidFill>
                          <a:latin typeface="Arial" panose="020B0604020202020204" pitchFamily="34" charset="0"/>
                          <a:cs typeface="Arial" panose="020B0604020202020204" pitchFamily="34" charset="0"/>
                        </a:rPr>
                        <a:t>We have a responsibility to build our collective cultural capability and understanding. </a:t>
                      </a:r>
                    </a:p>
                    <a:p>
                      <a:endParaRPr lang="en-AU" sz="1000" dirty="0" smtClean="0">
                        <a:solidFill>
                          <a:schemeClr val="tx1"/>
                        </a:solidFill>
                        <a:latin typeface="Arial" panose="020B0604020202020204" pitchFamily="34" charset="0"/>
                        <a:cs typeface="Arial" panose="020B0604020202020204" pitchFamily="34" charset="0"/>
                      </a:endParaRPr>
                    </a:p>
                    <a:p>
                      <a:r>
                        <a:rPr lang="en-AU" sz="1000" dirty="0" smtClean="0">
                          <a:solidFill>
                            <a:schemeClr val="tx1"/>
                          </a:solidFill>
                          <a:latin typeface="Arial" panose="020B0604020202020204" pitchFamily="34" charset="0"/>
                          <a:cs typeface="Arial" panose="020B0604020202020204" pitchFamily="34" charset="0"/>
                        </a:rPr>
                        <a:t>We need to build on our relationships with families, communities, organisations and individuals, to ensure</a:t>
                      </a:r>
                      <a:r>
                        <a:rPr lang="en-AU" sz="1000" baseline="0" dirty="0" smtClean="0">
                          <a:solidFill>
                            <a:schemeClr val="tx1"/>
                          </a:solidFill>
                          <a:latin typeface="Arial" panose="020B0604020202020204" pitchFamily="34" charset="0"/>
                          <a:cs typeface="Arial" panose="020B0604020202020204" pitchFamily="34" charset="0"/>
                        </a:rPr>
                        <a:t> the way we work with Aboriginal and Torres Strait Islander children and young people </a:t>
                      </a:r>
                      <a:r>
                        <a:rPr lang="en-AU" sz="1000" dirty="0" smtClean="0">
                          <a:solidFill>
                            <a:schemeClr val="tx1"/>
                          </a:solidFill>
                          <a:latin typeface="Arial" panose="020B0604020202020204" pitchFamily="34" charset="0"/>
                          <a:cs typeface="Arial" panose="020B0604020202020204" pitchFamily="34" charset="0"/>
                        </a:rPr>
                        <a:t>keeps them connected to their cultural heritage, their family, their community and country. </a:t>
                      </a:r>
                    </a:p>
                    <a:p>
                      <a:endParaRPr lang="en-AU" sz="1000" dirty="0" smtClean="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smtClean="0">
                          <a:solidFill>
                            <a:schemeClr val="tx1"/>
                          </a:solidFill>
                          <a:latin typeface="Arial" panose="020B0604020202020204" pitchFamily="34" charset="0"/>
                          <a:cs typeface="Arial" panose="020B0604020202020204" pitchFamily="34" charset="0"/>
                        </a:rPr>
                        <a:t>We have to place</a:t>
                      </a:r>
                      <a:r>
                        <a:rPr lang="en-AU" sz="1000" baseline="0" dirty="0" smtClean="0">
                          <a:solidFill>
                            <a:schemeClr val="tx1"/>
                          </a:solidFill>
                          <a:latin typeface="Arial" panose="020B0604020202020204" pitchFamily="34" charset="0"/>
                          <a:cs typeface="Arial" panose="020B0604020202020204" pitchFamily="34" charset="0"/>
                        </a:rPr>
                        <a:t> a focus, a</a:t>
                      </a:r>
                      <a:r>
                        <a:rPr lang="en-AU" sz="1000" dirty="0" smtClean="0">
                          <a:solidFill>
                            <a:schemeClr val="tx1"/>
                          </a:solidFill>
                          <a:latin typeface="Arial" panose="020B0604020202020204" pitchFamily="34" charset="0"/>
                          <a:cs typeface="Arial" panose="020B0604020202020204" pitchFamily="34" charset="0"/>
                        </a:rPr>
                        <a:t>cross the child</a:t>
                      </a:r>
                      <a:r>
                        <a:rPr lang="en-AU" sz="1000" baseline="0" dirty="0" smtClean="0">
                          <a:solidFill>
                            <a:schemeClr val="tx1"/>
                          </a:solidFill>
                          <a:latin typeface="Arial" panose="020B0604020202020204" pitchFamily="34" charset="0"/>
                          <a:cs typeface="Arial" panose="020B0604020202020204" pitchFamily="34" charset="0"/>
                        </a:rPr>
                        <a:t> protection system </a:t>
                      </a:r>
                      <a:r>
                        <a:rPr lang="en-AU" sz="1000" dirty="0" smtClean="0">
                          <a:solidFill>
                            <a:schemeClr val="tx1"/>
                          </a:solidFill>
                          <a:latin typeface="Arial" panose="020B0604020202020204" pitchFamily="34" charset="0"/>
                          <a:cs typeface="Arial" panose="020B0604020202020204" pitchFamily="34" charset="0"/>
                        </a:rPr>
                        <a:t>on culturally sound decision-making</a:t>
                      </a:r>
                      <a:r>
                        <a:rPr lang="en-AU" sz="1000" baseline="0" dirty="0" smtClean="0">
                          <a:solidFill>
                            <a:schemeClr val="tx1"/>
                          </a:solidFill>
                          <a:latin typeface="Arial" panose="020B0604020202020204" pitchFamily="34" charset="0"/>
                          <a:cs typeface="Arial" panose="020B0604020202020204" pitchFamily="34" charset="0"/>
                        </a:rPr>
                        <a:t> is required.</a:t>
                      </a:r>
                      <a:endParaRPr lang="en-AU" sz="1000" dirty="0" smtClean="0">
                        <a:latin typeface="Arial" panose="020B0604020202020204" pitchFamily="34" charset="0"/>
                        <a:cs typeface="Arial" panose="020B0604020202020204" pitchFamily="34" charset="0"/>
                      </a:endParaRPr>
                    </a:p>
                    <a:p>
                      <a:endParaRPr lang="en-AU" sz="1000" dirty="0" smtClean="0">
                        <a:latin typeface="Arial" panose="020B0604020202020204" pitchFamily="34" charset="0"/>
                        <a:cs typeface="Arial" panose="020B0604020202020204" pitchFamily="34" charset="0"/>
                      </a:endParaRPr>
                    </a:p>
                  </a:txBody>
                  <a:tcPr/>
                </a:tc>
                <a:tc>
                  <a:txBody>
                    <a:bodyPr/>
                    <a:lstStyle/>
                    <a:p>
                      <a:pPr lvl="0"/>
                      <a:r>
                        <a:rPr lang="en-AU" sz="1000" dirty="0" smtClean="0">
                          <a:latin typeface="Arial" panose="020B0604020202020204" pitchFamily="34" charset="0"/>
                          <a:cs typeface="Arial" panose="020B0604020202020204" pitchFamily="34" charset="0"/>
                        </a:rPr>
                        <a:t>Objectives</a:t>
                      </a:r>
                    </a:p>
                    <a:p>
                      <a:pPr marL="228600" lvl="0" indent="-228600">
                        <a:buFont typeface="+mj-lt"/>
                        <a:buAutoNum type="arabicPeriod"/>
                      </a:pPr>
                      <a:r>
                        <a:rPr lang="en-AU" sz="1000" dirty="0" smtClean="0">
                          <a:latin typeface="Arial" panose="020B0604020202020204" pitchFamily="34" charset="0"/>
                          <a:cs typeface="Arial" panose="020B0604020202020204" pitchFamily="34" charset="0"/>
                        </a:rPr>
                        <a:t>Ensure connection of Aboriginal and Torres Strait Islander children with their family, community and culture</a:t>
                      </a:r>
                    </a:p>
                    <a:p>
                      <a:pPr marL="228600" lvl="0" indent="-228600">
                        <a:buFont typeface="+mj-lt"/>
                        <a:buAutoNum type="arabicPeriod"/>
                      </a:pPr>
                      <a:r>
                        <a:rPr lang="en-AU" sz="1000" dirty="0" smtClean="0">
                          <a:latin typeface="Arial" panose="020B0604020202020204" pitchFamily="34" charset="0"/>
                          <a:cs typeface="Arial" panose="020B0604020202020204" pitchFamily="34" charset="0"/>
                        </a:rPr>
                        <a:t>Provide for the right of Aboriginal and Torres Strait Islander people to self determination</a:t>
                      </a:r>
                    </a:p>
                    <a:p>
                      <a:pPr marL="228600" lvl="0" indent="-228600">
                        <a:buFont typeface="+mj-lt"/>
                        <a:buAutoNum type="arabicPeriod"/>
                      </a:pPr>
                      <a:r>
                        <a:rPr lang="en-AU" sz="1000" dirty="0" smtClean="0">
                          <a:latin typeface="Arial" panose="020B0604020202020204" pitchFamily="34" charset="0"/>
                          <a:cs typeface="Arial" panose="020B0604020202020204" pitchFamily="34" charset="0"/>
                        </a:rPr>
                        <a:t>Better support a child and their family to participate in decision making, particularly cultural decisions</a:t>
                      </a:r>
                    </a:p>
                    <a:p>
                      <a:pPr lvl="0"/>
                      <a:endParaRPr lang="en-AU" sz="1000" dirty="0" smtClean="0">
                        <a:latin typeface="Arial" panose="020B0604020202020204" pitchFamily="34" charset="0"/>
                        <a:cs typeface="Arial" panose="020B0604020202020204" pitchFamily="34" charset="0"/>
                      </a:endParaRPr>
                    </a:p>
                    <a:p>
                      <a:pPr lvl="0"/>
                      <a:r>
                        <a:rPr lang="en-AU" sz="1000" dirty="0" smtClean="0">
                          <a:latin typeface="Arial" panose="020B0604020202020204" pitchFamily="34" charset="0"/>
                          <a:cs typeface="Arial" panose="020B0604020202020204" pitchFamily="34" charset="0"/>
                        </a:rPr>
                        <a:t>Deliverables</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Delegation of functions and powers under the Act</a:t>
                      </a:r>
                      <a:r>
                        <a:rPr lang="en-AU" sz="1000" baseline="0" dirty="0" smtClean="0">
                          <a:latin typeface="Arial" panose="020B0604020202020204" pitchFamily="34" charset="0"/>
                          <a:cs typeface="Arial" panose="020B0604020202020204" pitchFamily="34" charset="0"/>
                        </a:rPr>
                        <a:t> </a:t>
                      </a:r>
                      <a:r>
                        <a:rPr lang="en-AU" sz="1000" dirty="0" smtClean="0">
                          <a:latin typeface="Arial" panose="020B0604020202020204" pitchFamily="34" charset="0"/>
                          <a:cs typeface="Arial" panose="020B0604020202020204" pitchFamily="34" charset="0"/>
                        </a:rPr>
                        <a:t>to an appropriate Aboriginal or Torres Strait Islander </a:t>
                      </a:r>
                      <a:r>
                        <a:rPr lang="en-AU" sz="1000" dirty="0" smtClean="0">
                          <a:latin typeface="Arial" panose="020B0604020202020204" pitchFamily="34" charset="0"/>
                          <a:cs typeface="Arial" panose="020B0604020202020204" pitchFamily="34" charset="0"/>
                        </a:rPr>
                        <a:t>entity</a:t>
                      </a:r>
                      <a:endParaRPr lang="en-AU" sz="10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All decisions made about an</a:t>
                      </a:r>
                      <a:r>
                        <a:rPr lang="en-AU" sz="1000" baseline="0" dirty="0" smtClean="0">
                          <a:latin typeface="Arial" panose="020B0604020202020204" pitchFamily="34" charset="0"/>
                          <a:cs typeface="Arial" panose="020B0604020202020204" pitchFamily="34" charset="0"/>
                        </a:rPr>
                        <a:t> Aboriginal and/or Torres Strait Islander child are aligned to the </a:t>
                      </a:r>
                      <a:r>
                        <a:rPr lang="en-AU" sz="1000" dirty="0" smtClean="0">
                          <a:latin typeface="Arial" panose="020B0604020202020204" pitchFamily="34" charset="0"/>
                          <a:cs typeface="Arial" panose="020B0604020202020204" pitchFamily="34" charset="0"/>
                        </a:rPr>
                        <a:t>five elements of the Child Placement Principle (Partnership, Connection, Prevention, Participation, Placement)</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Remove reference to Recognised Entities</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Introduce the new concept of an Independent Entity</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Cultural support planning for all Aboriginal and Torres</a:t>
                      </a:r>
                      <a:r>
                        <a:rPr lang="en-AU" sz="1000" baseline="0" dirty="0" smtClean="0">
                          <a:latin typeface="Arial" panose="020B0604020202020204" pitchFamily="34" charset="0"/>
                          <a:cs typeface="Arial" panose="020B0604020202020204" pitchFamily="34" charset="0"/>
                        </a:rPr>
                        <a:t> Strait Islander children and young people</a:t>
                      </a:r>
                      <a:endParaRPr lang="en-AU" sz="1000" dirty="0" smtClean="0">
                        <a:latin typeface="Arial" panose="020B0604020202020204" pitchFamily="34" charset="0"/>
                        <a:cs typeface="Arial" panose="020B0604020202020204" pitchFamily="34" charset="0"/>
                      </a:endParaRPr>
                    </a:p>
                    <a:p>
                      <a:pPr marL="0" indent="0">
                        <a:buClr>
                          <a:srgbClr val="002060"/>
                        </a:buClr>
                        <a:buFont typeface="Arial" panose="020B0604020202020204" pitchFamily="34" charset="0"/>
                        <a:buNone/>
                      </a:pPr>
                      <a:endParaRPr lang="en-AU" sz="1000" baseline="0"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kern="1200" noProof="0" dirty="0" smtClean="0">
                        <a:solidFill>
                          <a:schemeClr val="tx1"/>
                        </a:solidFill>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noProof="0" dirty="0" smtClean="0">
                          <a:solidFill>
                            <a:schemeClr val="tx1"/>
                          </a:solidFill>
                          <a:latin typeface="Arial" panose="020B0604020202020204" pitchFamily="34" charset="0"/>
                          <a:ea typeface="+mn-ea"/>
                          <a:cs typeface="Arial" panose="020B0604020202020204" pitchFamily="34" charset="0"/>
                        </a:rPr>
                        <a:t>Section 5C – additional principles for Aboriginal and Torres Strait Islander children and young people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000" kern="1200" noProof="0" dirty="0" smtClean="0">
                        <a:solidFill>
                          <a:schemeClr val="tx1"/>
                        </a:solidFill>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noProof="0" dirty="0" smtClean="0">
                          <a:solidFill>
                            <a:schemeClr val="tx1"/>
                          </a:solidFill>
                          <a:latin typeface="Arial" panose="020B0604020202020204" pitchFamily="34" charset="0"/>
                          <a:ea typeface="+mn-ea"/>
                          <a:cs typeface="Arial" panose="020B0604020202020204" pitchFamily="34" charset="0"/>
                        </a:rPr>
                        <a:t>Sections 6, 6AA &amp;  6AB – independent Aboriginal or Torres Strait Islander entity</a:t>
                      </a:r>
                      <a:r>
                        <a:rPr lang="en-AU" sz="1000" kern="1200" baseline="0" noProof="0" dirty="0" smtClean="0">
                          <a:solidFill>
                            <a:schemeClr val="tx1"/>
                          </a:solidFill>
                          <a:latin typeface="Arial" panose="020B0604020202020204" pitchFamily="34" charset="0"/>
                          <a:ea typeface="+mn-ea"/>
                          <a:cs typeface="Arial" panose="020B0604020202020204" pitchFamily="34" charset="0"/>
                        </a:rPr>
                        <a:t> and principles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000" kern="1200" baseline="0" noProof="0" dirty="0" smtClean="0">
                          <a:solidFill>
                            <a:schemeClr val="tx1"/>
                          </a:solidFill>
                          <a:latin typeface="Arial" panose="020B0604020202020204" pitchFamily="34" charset="0"/>
                          <a:ea typeface="+mn-ea"/>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baseline="0" noProof="0" dirty="0" smtClean="0">
                          <a:solidFill>
                            <a:schemeClr val="tx1"/>
                          </a:solidFill>
                          <a:latin typeface="Arial" panose="020B0604020202020204" pitchFamily="34" charset="0"/>
                          <a:ea typeface="+mn-ea"/>
                          <a:cs typeface="Arial" panose="020B0604020202020204" pitchFamily="34" charset="0"/>
                        </a:rPr>
                        <a:t>Chapter 4, Part 2A – prescribed delegates for Aboriginal and Torres Strait Islander children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000" kern="1200" noProof="0" dirty="0" smtClean="0">
                        <a:solidFill>
                          <a:schemeClr val="tx1"/>
                        </a:solidFill>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noProof="0" dirty="0" smtClean="0">
                          <a:solidFill>
                            <a:schemeClr val="tx1"/>
                          </a:solidFill>
                          <a:latin typeface="Arial" panose="020B0604020202020204" pitchFamily="34" charset="0"/>
                          <a:ea typeface="+mn-ea"/>
                          <a:cs typeface="Arial" panose="020B0604020202020204" pitchFamily="34" charset="0"/>
                        </a:rPr>
                        <a:t>Section 83 – placing an Aboriginal or Torres Strait Islander child or young person in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C542F680-D6D1-4B9F-8251-717438667FE0}" type="slidenum">
              <a:rPr lang="en-AU" smtClean="0"/>
              <a:t>7</a:t>
            </a:fld>
            <a:endParaRPr lang="en-AU" dirty="0"/>
          </a:p>
        </p:txBody>
      </p:sp>
    </p:spTree>
    <p:extLst>
      <p:ext uri="{BB962C8B-B14F-4D97-AF65-F5344CB8AC3E}">
        <p14:creationId xmlns:p14="http://schemas.microsoft.com/office/powerpoint/2010/main" val="3402476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19256" cy="792088"/>
          </a:xfrm>
        </p:spPr>
        <p:txBody>
          <a:bodyPr/>
          <a:lstStyle/>
          <a:p>
            <a:r>
              <a:rPr lang="en-US" dirty="0" smtClean="0">
                <a:solidFill>
                  <a:srgbClr val="002060"/>
                </a:solidFill>
              </a:rPr>
              <a:t>Permanency…</a:t>
            </a:r>
            <a:endParaRPr lang="en-US"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856823"/>
              </p:ext>
            </p:extLst>
          </p:nvPr>
        </p:nvGraphicFramePr>
        <p:xfrm>
          <a:off x="467544" y="1772817"/>
          <a:ext cx="8280920" cy="4113896"/>
        </p:xfrm>
        <a:graphic>
          <a:graphicData uri="http://schemas.openxmlformats.org/drawingml/2006/table">
            <a:tbl>
              <a:tblPr firstRow="1" bandRow="1">
                <a:tableStyleId>{5C22544A-7EE6-4342-B048-85BDC9FD1C3A}</a:tableStyleId>
              </a:tblPr>
              <a:tblGrid>
                <a:gridCol w="2592288"/>
                <a:gridCol w="3672408"/>
                <a:gridCol w="2016224"/>
              </a:tblGrid>
              <a:tr h="447759">
                <a:tc>
                  <a:txBody>
                    <a:bodyPr/>
                    <a:lstStyle/>
                    <a:p>
                      <a:r>
                        <a:rPr lang="en-AU" sz="1200" dirty="0" smtClean="0">
                          <a:latin typeface="Arial" panose="020B0604020202020204" pitchFamily="34" charset="0"/>
                          <a:cs typeface="Arial" panose="020B0604020202020204" pitchFamily="34" charset="0"/>
                        </a:rPr>
                        <a:t>Intent of changes</a:t>
                      </a:r>
                      <a:endParaRPr lang="en-AU" sz="1200" dirty="0">
                        <a:latin typeface="Arial" panose="020B0604020202020204" pitchFamily="34" charset="0"/>
                        <a:cs typeface="Arial" panose="020B0604020202020204" pitchFamily="34" charset="0"/>
                      </a:endParaRPr>
                    </a:p>
                  </a:txBody>
                  <a:tcPr/>
                </a:tc>
                <a:tc>
                  <a:txBody>
                    <a:bodyPr/>
                    <a:lstStyle/>
                    <a:p>
                      <a:r>
                        <a:rPr lang="en-AU" sz="1200" dirty="0" smtClean="0">
                          <a:latin typeface="Arial" panose="020B0604020202020204" pitchFamily="34" charset="0"/>
                          <a:cs typeface="Arial" panose="020B0604020202020204" pitchFamily="34" charset="0"/>
                        </a:rPr>
                        <a:t>What are the objectives and</a:t>
                      </a:r>
                      <a:r>
                        <a:rPr lang="en-AU" sz="1200" baseline="0" dirty="0" smtClean="0">
                          <a:latin typeface="Arial" panose="020B0604020202020204" pitchFamily="34" charset="0"/>
                          <a:cs typeface="Arial" panose="020B0604020202020204" pitchFamily="34" charset="0"/>
                        </a:rPr>
                        <a:t> deliverables?</a:t>
                      </a:r>
                      <a:endParaRPr lang="en-AU"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lt1"/>
                          </a:solidFill>
                          <a:latin typeface="Arial" panose="020B0604020202020204" pitchFamily="34" charset="0"/>
                          <a:ea typeface="+mn-ea"/>
                          <a:cs typeface="Arial" panose="020B0604020202020204" pitchFamily="34" charset="0"/>
                        </a:rPr>
                        <a:t>Key</a:t>
                      </a:r>
                      <a:r>
                        <a:rPr lang="en-AU" sz="1200" b="1" kern="1200" baseline="0" dirty="0" smtClean="0">
                          <a:solidFill>
                            <a:schemeClr val="lt1"/>
                          </a:solidFill>
                          <a:latin typeface="Arial" panose="020B0604020202020204" pitchFamily="34" charset="0"/>
                          <a:ea typeface="+mn-ea"/>
                          <a:cs typeface="Arial" panose="020B0604020202020204" pitchFamily="34" charset="0"/>
                        </a:rPr>
                        <a:t> sections of the Child Protection </a:t>
                      </a:r>
                      <a:r>
                        <a:rPr lang="en-AU" sz="1200" b="1" i="1" kern="1200" baseline="0" dirty="0" smtClean="0">
                          <a:solidFill>
                            <a:schemeClr val="lt1"/>
                          </a:solidFill>
                          <a:latin typeface="Arial" panose="020B0604020202020204" pitchFamily="34" charset="0"/>
                          <a:ea typeface="+mn-ea"/>
                          <a:cs typeface="Arial" panose="020B0604020202020204" pitchFamily="34" charset="0"/>
                        </a:rPr>
                        <a:t>Act 1999</a:t>
                      </a:r>
                      <a:endParaRPr lang="en-AU" sz="1200" b="1" kern="1200" dirty="0">
                        <a:solidFill>
                          <a:schemeClr val="lt1"/>
                        </a:solidFill>
                        <a:latin typeface="Arial" panose="020B0604020202020204" pitchFamily="34" charset="0"/>
                        <a:ea typeface="+mn-ea"/>
                        <a:cs typeface="Arial" panose="020B0604020202020204" pitchFamily="34" charset="0"/>
                      </a:endParaRPr>
                    </a:p>
                  </a:txBody>
                  <a:tcPr/>
                </a:tc>
              </a:tr>
              <a:tr h="3656696">
                <a:tc>
                  <a:txBody>
                    <a:bodyPr/>
                    <a:lstStyle/>
                    <a:p>
                      <a:r>
                        <a:rPr lang="en-AU" sz="1100" i="1" dirty="0" smtClean="0">
                          <a:solidFill>
                            <a:srgbClr val="002060"/>
                          </a:solidFill>
                          <a:latin typeface="Arial" panose="020B0604020202020204" pitchFamily="34" charset="0"/>
                          <a:cs typeface="Arial" panose="020B0604020202020204" pitchFamily="34" charset="0"/>
                        </a:rPr>
                        <a:t>To promote </a:t>
                      </a:r>
                      <a:r>
                        <a:rPr lang="en-AU" sz="1100" b="1" i="1" dirty="0" smtClean="0">
                          <a:solidFill>
                            <a:srgbClr val="002060"/>
                          </a:solidFill>
                          <a:latin typeface="Arial" panose="020B0604020202020204" pitchFamily="34" charset="0"/>
                          <a:cs typeface="Arial" panose="020B0604020202020204" pitchFamily="34" charset="0"/>
                        </a:rPr>
                        <a:t>positive long-term outcomes </a:t>
                      </a:r>
                      <a:r>
                        <a:rPr lang="en-AU" sz="1100" i="1" dirty="0" smtClean="0">
                          <a:solidFill>
                            <a:srgbClr val="002060"/>
                          </a:solidFill>
                          <a:latin typeface="Arial" panose="020B0604020202020204" pitchFamily="34" charset="0"/>
                          <a:cs typeface="Arial" panose="020B0604020202020204" pitchFamily="34" charset="0"/>
                        </a:rPr>
                        <a:t>for children and young people in the child protection system through </a:t>
                      </a:r>
                      <a:r>
                        <a:rPr lang="en-AU" sz="1100" b="1" i="1" dirty="0" smtClean="0">
                          <a:solidFill>
                            <a:srgbClr val="002060"/>
                          </a:solidFill>
                          <a:latin typeface="Arial" panose="020B0604020202020204" pitchFamily="34" charset="0"/>
                          <a:cs typeface="Arial" panose="020B0604020202020204" pitchFamily="34" charset="0"/>
                        </a:rPr>
                        <a:t>timely decision-making and decisive action</a:t>
                      </a:r>
                      <a:r>
                        <a:rPr lang="en-AU" sz="1100" i="1" dirty="0" smtClean="0">
                          <a:solidFill>
                            <a:srgbClr val="002060"/>
                          </a:solidFill>
                          <a:latin typeface="Arial" panose="020B0604020202020204" pitchFamily="34" charset="0"/>
                          <a:cs typeface="Arial" panose="020B0604020202020204" pitchFamily="34" charset="0"/>
                        </a:rPr>
                        <a:t> toward either reunification with family or alternative long-term care, as well as support for young people who have left care up to 25 years old.</a:t>
                      </a:r>
                    </a:p>
                    <a:p>
                      <a:endParaRPr lang="en-AU" sz="1000" dirty="0" smtClean="0">
                        <a:latin typeface="Arial" panose="020B0604020202020204" pitchFamily="34" charset="0"/>
                        <a:cs typeface="Arial" panose="020B0604020202020204" pitchFamily="34" charset="0"/>
                      </a:endParaRPr>
                    </a:p>
                    <a:p>
                      <a:endParaRPr lang="en-AU" sz="1000" dirty="0" smtClean="0">
                        <a:latin typeface="Arial" panose="020B0604020202020204" pitchFamily="34" charset="0"/>
                        <a:cs typeface="Arial" panose="020B0604020202020204" pitchFamily="34" charset="0"/>
                      </a:endParaRPr>
                    </a:p>
                    <a:p>
                      <a:r>
                        <a:rPr lang="en-AU" sz="1000" dirty="0" smtClean="0">
                          <a:latin typeface="Arial" panose="020B0604020202020204" pitchFamily="34" charset="0"/>
                          <a:cs typeface="Arial" panose="020B0604020202020204" pitchFamily="34" charset="0"/>
                        </a:rPr>
                        <a:t>From the moment a child or young person comes into contact with the child protection system we will need to think about how each decision we make will impact on their life, both in the short and long-term</a:t>
                      </a:r>
                      <a:r>
                        <a:rPr lang="en-AU" sz="1000" baseline="0" dirty="0" smtClean="0">
                          <a:latin typeface="Arial" panose="020B0604020202020204" pitchFamily="34" charset="0"/>
                          <a:cs typeface="Arial" panose="020B0604020202020204" pitchFamily="34" charset="0"/>
                        </a:rPr>
                        <a:t> – for the rest of the child’s life.</a:t>
                      </a:r>
                      <a:endParaRPr lang="en-AU" sz="1000" dirty="0" smtClean="0">
                        <a:latin typeface="Arial" panose="020B0604020202020204" pitchFamily="34" charset="0"/>
                        <a:cs typeface="Arial" panose="020B0604020202020204" pitchFamily="34" charset="0"/>
                      </a:endParaRPr>
                    </a:p>
                    <a:p>
                      <a:endParaRPr lang="en-AU" sz="10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smtClean="0">
                          <a:latin typeface="Arial" panose="020B0604020202020204" pitchFamily="34" charset="0"/>
                          <a:cs typeface="Arial" panose="020B0604020202020204" pitchFamily="34" charset="0"/>
                        </a:rPr>
                        <a:t>We must take a collaborative and consistent approach to support and enable decisions that will achieve relational, physical and legal permanency.</a:t>
                      </a:r>
                      <a:endParaRPr lang="en-AU" sz="1000" dirty="0">
                        <a:latin typeface="Arial" panose="020B0604020202020204" pitchFamily="34" charset="0"/>
                        <a:cs typeface="Arial" panose="020B0604020202020204" pitchFamily="34" charset="0"/>
                      </a:endParaRPr>
                    </a:p>
                  </a:txBody>
                  <a:tcPr/>
                </a:tc>
                <a:tc>
                  <a:txBody>
                    <a:bodyPr/>
                    <a:lstStyle/>
                    <a:p>
                      <a:pPr lvl="0"/>
                      <a:r>
                        <a:rPr lang="en-AU" sz="1000" dirty="0" smtClean="0">
                          <a:latin typeface="Arial" panose="020B0604020202020204" pitchFamily="34" charset="0"/>
                          <a:cs typeface="Arial" panose="020B0604020202020204" pitchFamily="34" charset="0"/>
                        </a:rPr>
                        <a:t>Objectives</a:t>
                      </a:r>
                    </a:p>
                    <a:p>
                      <a:pPr marL="228600" lvl="0" indent="-228600">
                        <a:buAutoNum type="arabicPeriod"/>
                      </a:pPr>
                      <a:r>
                        <a:rPr lang="en-AU" sz="1000" dirty="0" smtClean="0">
                          <a:latin typeface="Arial" panose="020B0604020202020204" pitchFamily="34" charset="0"/>
                          <a:cs typeface="Arial" panose="020B0604020202020204" pitchFamily="34" charset="0"/>
                        </a:rPr>
                        <a:t>Better promote permanency and stability for a child</a:t>
                      </a:r>
                      <a:r>
                        <a:rPr lang="en-AU" sz="1000" baseline="0" dirty="0" smtClean="0">
                          <a:latin typeface="Arial" panose="020B0604020202020204" pitchFamily="34" charset="0"/>
                          <a:cs typeface="Arial" panose="020B0604020202020204" pitchFamily="34" charset="0"/>
                        </a:rPr>
                        <a:t> or young person in care</a:t>
                      </a:r>
                    </a:p>
                    <a:p>
                      <a:pPr marL="228600" lvl="0" indent="-228600">
                        <a:buAutoNum type="arabicPeriod"/>
                      </a:pPr>
                      <a:r>
                        <a:rPr lang="en-AU" sz="1000" baseline="0" dirty="0" smtClean="0">
                          <a:latin typeface="Arial" panose="020B0604020202020204" pitchFamily="34" charset="0"/>
                          <a:cs typeface="Arial" panose="020B0604020202020204" pitchFamily="34" charset="0"/>
                        </a:rPr>
                        <a:t>Ensure better long-term outcomes for children and young people who have been in care</a:t>
                      </a:r>
                      <a:endParaRPr lang="en-AU" sz="1000" dirty="0" smtClean="0">
                        <a:latin typeface="Arial" panose="020B0604020202020204" pitchFamily="34" charset="0"/>
                        <a:cs typeface="Arial" panose="020B0604020202020204" pitchFamily="34" charset="0"/>
                      </a:endParaRPr>
                    </a:p>
                    <a:p>
                      <a:pPr marL="228600" lvl="0" indent="-228600">
                        <a:buAutoNum type="arabicPeriod"/>
                      </a:pPr>
                      <a:r>
                        <a:rPr lang="en-AU" sz="1000" dirty="0" smtClean="0">
                          <a:latin typeface="Arial" panose="020B0604020202020204" pitchFamily="34" charset="0"/>
                          <a:cs typeface="Arial" panose="020B0604020202020204" pitchFamily="34" charset="0"/>
                        </a:rPr>
                        <a:t>Simplify court processes for changing a child’s guardian</a:t>
                      </a:r>
                    </a:p>
                    <a:p>
                      <a:pPr marL="228600" lvl="0" indent="-228600">
                        <a:buAutoNum type="arabicPeriod"/>
                      </a:pPr>
                      <a:r>
                        <a:rPr lang="en-AU" sz="1000" dirty="0" smtClean="0">
                          <a:latin typeface="Arial" panose="020B0604020202020204" pitchFamily="34" charset="0"/>
                          <a:cs typeface="Arial" panose="020B0604020202020204" pitchFamily="34" charset="0"/>
                        </a:rPr>
                        <a:t>Ensure help is available for a young</a:t>
                      </a:r>
                      <a:r>
                        <a:rPr lang="en-AU" sz="1000" baseline="0" dirty="0" smtClean="0">
                          <a:latin typeface="Arial" panose="020B0604020202020204" pitchFamily="34" charset="0"/>
                          <a:cs typeface="Arial" panose="020B0604020202020204" pitchFamily="34" charset="0"/>
                        </a:rPr>
                        <a:t> person in their transition to adulthood up to 25 years of age. </a:t>
                      </a:r>
                      <a:endParaRPr lang="en-AU" sz="1000" dirty="0" smtClean="0">
                        <a:latin typeface="Arial" panose="020B0604020202020204" pitchFamily="34" charset="0"/>
                        <a:cs typeface="Arial" panose="020B0604020202020204" pitchFamily="34" charset="0"/>
                      </a:endParaRPr>
                    </a:p>
                    <a:p>
                      <a:pPr lvl="0"/>
                      <a:endParaRPr lang="en-AU" sz="1000" dirty="0" smtClean="0">
                        <a:latin typeface="Arial" panose="020B0604020202020204" pitchFamily="34" charset="0"/>
                        <a:cs typeface="Arial" panose="020B0604020202020204" pitchFamily="34" charset="0"/>
                      </a:endParaRPr>
                    </a:p>
                    <a:p>
                      <a:pPr lvl="0"/>
                      <a:r>
                        <a:rPr lang="en-AU" sz="1000" dirty="0" smtClean="0">
                          <a:latin typeface="Arial" panose="020B0604020202020204" pitchFamily="34" charset="0"/>
                          <a:cs typeface="Arial" panose="020B0604020202020204" pitchFamily="34" charset="0"/>
                        </a:rPr>
                        <a:t>Deliverables</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Amended paramount principle – </a:t>
                      </a:r>
                      <a:r>
                        <a:rPr lang="en-AU" sz="1000" i="0" dirty="0" smtClean="0">
                          <a:latin typeface="Arial" panose="020B0604020202020204" pitchFamily="34" charset="0"/>
                          <a:cs typeface="Arial" panose="020B0604020202020204" pitchFamily="34" charset="0"/>
                        </a:rPr>
                        <a:t>Safety, wellbeing and best interests of a child both through childhood </a:t>
                      </a:r>
                      <a:r>
                        <a:rPr lang="en-AU" sz="1000" i="1" dirty="0" smtClean="0">
                          <a:latin typeface="Arial" panose="020B0604020202020204" pitchFamily="34" charset="0"/>
                          <a:cs typeface="Arial" panose="020B0604020202020204" pitchFamily="34" charset="0"/>
                        </a:rPr>
                        <a:t>and for the rest of the child’s life</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New Permanency Principles including additional principles for Aboriginal and Torres Strait Islander children</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Permanency goals detailed in</a:t>
                      </a:r>
                      <a:r>
                        <a:rPr lang="en-AU" sz="1000" baseline="0" dirty="0" smtClean="0">
                          <a:latin typeface="Arial" panose="020B0604020202020204" pitchFamily="34" charset="0"/>
                          <a:cs typeface="Arial" panose="020B0604020202020204" pitchFamily="34" charset="0"/>
                        </a:rPr>
                        <a:t> case plans</a:t>
                      </a:r>
                      <a:endParaRPr lang="en-AU" sz="10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New Permanent Care Orders</a:t>
                      </a:r>
                      <a:r>
                        <a:rPr lang="en-AU" sz="1000" baseline="0" dirty="0" smtClean="0">
                          <a:latin typeface="Arial" panose="020B0604020202020204" pitchFamily="34" charset="0"/>
                          <a:cs typeface="Arial" panose="020B0604020202020204" pitchFamily="34" charset="0"/>
                        </a:rPr>
                        <a:t> and c</a:t>
                      </a:r>
                      <a:r>
                        <a:rPr lang="en-AU" sz="1000" dirty="0" smtClean="0">
                          <a:latin typeface="Arial" panose="020B0604020202020204" pitchFamily="34" charset="0"/>
                          <a:cs typeface="Arial" panose="020B0604020202020204" pitchFamily="34" charset="0"/>
                        </a:rPr>
                        <a:t>omplaints framework for children and young people on PCOs</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Prevention of use of consecutive short-term</a:t>
                      </a:r>
                      <a:r>
                        <a:rPr lang="en-AU" sz="1000" baseline="0" dirty="0" smtClean="0">
                          <a:latin typeface="Arial" panose="020B0604020202020204" pitchFamily="34" charset="0"/>
                          <a:cs typeface="Arial" panose="020B0604020202020204" pitchFamily="34" charset="0"/>
                        </a:rPr>
                        <a:t> orders beyond two years</a:t>
                      </a:r>
                    </a:p>
                    <a:p>
                      <a:pPr marL="171450" lvl="0" indent="-171450">
                        <a:buFont typeface="Arial" panose="020B0604020202020204" pitchFamily="34" charset="0"/>
                        <a:buChar char="•"/>
                      </a:pPr>
                      <a:r>
                        <a:rPr lang="en-AU" sz="1000" baseline="0" dirty="0" smtClean="0">
                          <a:latin typeface="Arial" panose="020B0604020202020204" pitchFamily="34" charset="0"/>
                          <a:cs typeface="Arial" panose="020B0604020202020204" pitchFamily="34" charset="0"/>
                        </a:rPr>
                        <a:t>Transition planning is undertaken with all young people from the age of 15.</a:t>
                      </a:r>
                      <a:endParaRPr lang="en-AU" sz="1000" dirty="0" smtClean="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Amendment of Section 5A which is the paramount principle</a:t>
                      </a:r>
                    </a:p>
                    <a:p>
                      <a:pPr marL="0" indent="0">
                        <a:buFont typeface="Arial" panose="020B0604020202020204" pitchFamily="34" charset="0"/>
                        <a:buNone/>
                      </a:pPr>
                      <a:endParaRPr lang="en-AU" sz="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New section 5BA – principles for achieving permanency for a child</a:t>
                      </a:r>
                    </a:p>
                    <a:p>
                      <a:pPr marL="0" indent="0">
                        <a:buFont typeface="Arial" panose="020B0604020202020204" pitchFamily="34" charset="0"/>
                        <a:buNone/>
                      </a:pPr>
                      <a:endParaRPr lang="en-AU" sz="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Section 59, 59A, 61, 65AA, Division 3A – permanent care orders</a:t>
                      </a:r>
                    </a:p>
                    <a:p>
                      <a:pPr marL="0" indent="0">
                        <a:buFont typeface="Arial" panose="020B0604020202020204" pitchFamily="34" charset="0"/>
                        <a:buNone/>
                      </a:pPr>
                      <a:endParaRPr lang="en-AU" sz="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New Section 79A – obligations of long-term or permanent guardian</a:t>
                      </a:r>
                    </a:p>
                    <a:p>
                      <a:pPr marL="0" indent="0">
                        <a:buFont typeface="Arial" panose="020B0604020202020204" pitchFamily="34" charset="0"/>
                        <a:buNone/>
                      </a:pPr>
                      <a:endParaRPr lang="en-AU" sz="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Section 51B – what is a case plan (includes permanency in the case plan)</a:t>
                      </a:r>
                    </a:p>
                    <a:p>
                      <a:pPr marL="0" indent="0">
                        <a:buFont typeface="Arial" panose="020B0604020202020204" pitchFamily="34" charset="0"/>
                        <a:buNone/>
                      </a:pPr>
                      <a:endParaRPr lang="en-AU" sz="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Section 62 – duration</a:t>
                      </a:r>
                      <a:r>
                        <a:rPr lang="en-AU" sz="1000" baseline="0" dirty="0" smtClean="0">
                          <a:latin typeface="Arial" panose="020B0604020202020204" pitchFamily="34" charset="0"/>
                          <a:cs typeface="Arial" panose="020B0604020202020204" pitchFamily="34" charset="0"/>
                        </a:rPr>
                        <a:t> of child protection orders</a:t>
                      </a:r>
                    </a:p>
                    <a:p>
                      <a:pPr marL="0" indent="0">
                        <a:buFont typeface="Arial" panose="020B0604020202020204" pitchFamily="34" charset="0"/>
                        <a:buNone/>
                      </a:pPr>
                      <a:endParaRPr lang="en-AU" sz="6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Sections 51B(1B),</a:t>
                      </a:r>
                      <a:r>
                        <a:rPr lang="en-AU" sz="1000" baseline="0" dirty="0" smtClean="0">
                          <a:latin typeface="Arial" panose="020B0604020202020204" pitchFamily="34" charset="0"/>
                          <a:cs typeface="Arial" panose="020B0604020202020204" pitchFamily="34" charset="0"/>
                        </a:rPr>
                        <a:t> 75 – transition to independence </a:t>
                      </a:r>
                      <a:endParaRPr lang="en-AU" sz="1000" dirty="0" smtClean="0">
                        <a:latin typeface="Arial" panose="020B0604020202020204" pitchFamily="34" charset="0"/>
                        <a:cs typeface="Arial" panose="020B0604020202020204" pitchFamily="34" charset="0"/>
                      </a:endParaRPr>
                    </a:p>
                  </a:txBody>
                  <a:tcPr/>
                </a:tc>
              </a:tr>
            </a:tbl>
          </a:graphicData>
        </a:graphic>
      </p:graphicFrame>
      <p:sp>
        <p:nvSpPr>
          <p:cNvPr id="6" name="Slide Number Placeholder 5"/>
          <p:cNvSpPr>
            <a:spLocks noGrp="1"/>
          </p:cNvSpPr>
          <p:nvPr>
            <p:ph type="sldNum" sz="quarter" idx="12"/>
          </p:nvPr>
        </p:nvSpPr>
        <p:spPr/>
        <p:txBody>
          <a:bodyPr/>
          <a:lstStyle/>
          <a:p>
            <a:fld id="{C542F680-D6D1-4B9F-8251-717438667FE0}" type="slidenum">
              <a:rPr lang="en-AU" smtClean="0"/>
              <a:t>8</a:t>
            </a:fld>
            <a:endParaRPr lang="en-AU" dirty="0"/>
          </a:p>
        </p:txBody>
      </p:sp>
    </p:spTree>
    <p:extLst>
      <p:ext uri="{BB962C8B-B14F-4D97-AF65-F5344CB8AC3E}">
        <p14:creationId xmlns:p14="http://schemas.microsoft.com/office/powerpoint/2010/main" val="2935591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24744"/>
            <a:ext cx="8344465" cy="792088"/>
          </a:xfrm>
        </p:spPr>
        <p:txBody>
          <a:bodyPr/>
          <a:lstStyle/>
          <a:p>
            <a:r>
              <a:rPr lang="en-US" dirty="0" smtClean="0">
                <a:solidFill>
                  <a:srgbClr val="002060"/>
                </a:solidFill>
              </a:rPr>
              <a:t>Information Sharing…</a:t>
            </a:r>
            <a:endParaRPr lang="en-US"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869784"/>
              </p:ext>
            </p:extLst>
          </p:nvPr>
        </p:nvGraphicFramePr>
        <p:xfrm>
          <a:off x="395536" y="1844824"/>
          <a:ext cx="8352929" cy="3896471"/>
        </p:xfrm>
        <a:graphic>
          <a:graphicData uri="http://schemas.openxmlformats.org/drawingml/2006/table">
            <a:tbl>
              <a:tblPr firstRow="1" bandRow="1">
                <a:tableStyleId>{5C22544A-7EE6-4342-B048-85BDC9FD1C3A}</a:tableStyleId>
              </a:tblPr>
              <a:tblGrid>
                <a:gridCol w="3088478"/>
                <a:gridCol w="3176218"/>
                <a:gridCol w="2088233"/>
              </a:tblGrid>
              <a:tr h="565366">
                <a:tc>
                  <a:txBody>
                    <a:bodyPr/>
                    <a:lstStyle/>
                    <a:p>
                      <a:r>
                        <a:rPr lang="en-AU" sz="1200" dirty="0" smtClean="0">
                          <a:latin typeface="Arial" panose="020B0604020202020204" pitchFamily="34" charset="0"/>
                          <a:cs typeface="Arial" panose="020B0604020202020204" pitchFamily="34" charset="0"/>
                        </a:rPr>
                        <a:t>Intent of changes</a:t>
                      </a:r>
                      <a:endParaRPr lang="en-AU" sz="1200" dirty="0">
                        <a:latin typeface="Arial" panose="020B0604020202020204" pitchFamily="34" charset="0"/>
                        <a:cs typeface="Arial" panose="020B0604020202020204" pitchFamily="34" charset="0"/>
                      </a:endParaRPr>
                    </a:p>
                  </a:txBody>
                  <a:tcPr/>
                </a:tc>
                <a:tc>
                  <a:txBody>
                    <a:bodyPr/>
                    <a:lstStyle/>
                    <a:p>
                      <a:r>
                        <a:rPr lang="en-AU" sz="1200" dirty="0" smtClean="0">
                          <a:latin typeface="Arial" panose="020B0604020202020204" pitchFamily="34" charset="0"/>
                          <a:cs typeface="Arial" panose="020B0604020202020204" pitchFamily="34" charset="0"/>
                        </a:rPr>
                        <a:t>What</a:t>
                      </a:r>
                      <a:r>
                        <a:rPr lang="en-AU" sz="1200" baseline="0" dirty="0" smtClean="0">
                          <a:latin typeface="Arial" panose="020B0604020202020204" pitchFamily="34" charset="0"/>
                          <a:cs typeface="Arial" panose="020B0604020202020204" pitchFamily="34" charset="0"/>
                        </a:rPr>
                        <a:t> are the objectives and deliverables?</a:t>
                      </a:r>
                      <a:endParaRPr lang="en-AU"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lt1"/>
                          </a:solidFill>
                          <a:latin typeface="Arial" panose="020B0604020202020204" pitchFamily="34" charset="0"/>
                          <a:ea typeface="+mn-ea"/>
                          <a:cs typeface="Arial" panose="020B0604020202020204" pitchFamily="34" charset="0"/>
                        </a:rPr>
                        <a:t>Key</a:t>
                      </a:r>
                      <a:r>
                        <a:rPr lang="en-AU" sz="1200" b="1" kern="1200" baseline="0" dirty="0" smtClean="0">
                          <a:solidFill>
                            <a:schemeClr val="lt1"/>
                          </a:solidFill>
                          <a:latin typeface="Arial" panose="020B0604020202020204" pitchFamily="34" charset="0"/>
                          <a:ea typeface="+mn-ea"/>
                          <a:cs typeface="Arial" panose="020B0604020202020204" pitchFamily="34" charset="0"/>
                        </a:rPr>
                        <a:t> sections of the Child Protection </a:t>
                      </a:r>
                      <a:r>
                        <a:rPr lang="en-AU" sz="1200" b="1" i="1" kern="1200" baseline="0" dirty="0" smtClean="0">
                          <a:solidFill>
                            <a:schemeClr val="lt1"/>
                          </a:solidFill>
                          <a:latin typeface="Arial" panose="020B0604020202020204" pitchFamily="34" charset="0"/>
                          <a:ea typeface="+mn-ea"/>
                          <a:cs typeface="Arial" panose="020B0604020202020204" pitchFamily="34" charset="0"/>
                        </a:rPr>
                        <a:t>Act 1999</a:t>
                      </a:r>
                      <a:endParaRPr lang="en-AU" sz="1200" b="1" i="1" kern="1200" dirty="0" smtClean="0">
                        <a:solidFill>
                          <a:schemeClr val="lt1"/>
                        </a:solidFill>
                        <a:latin typeface="Arial" panose="020B0604020202020204" pitchFamily="34" charset="0"/>
                        <a:ea typeface="+mn-ea"/>
                        <a:cs typeface="Arial" panose="020B0604020202020204" pitchFamily="34" charset="0"/>
                      </a:endParaRPr>
                    </a:p>
                  </a:txBody>
                  <a:tcPr/>
                </a:tc>
              </a:tr>
              <a:tr h="3331105">
                <a:tc>
                  <a:txBody>
                    <a:bodyPr/>
                    <a:lstStyle/>
                    <a:p>
                      <a:r>
                        <a:rPr lang="en-AU" sz="1100" i="1" dirty="0" smtClean="0">
                          <a:solidFill>
                            <a:srgbClr val="002060"/>
                          </a:solidFill>
                          <a:latin typeface="Arial" panose="020B0604020202020204" pitchFamily="34" charset="0"/>
                          <a:cs typeface="Arial" panose="020B0604020202020204" pitchFamily="34" charset="0"/>
                        </a:rPr>
                        <a:t>To provide a contemporary information-sharing regime for the child protection and family support system which is focused on the safety and wellbeing of children and young people.</a:t>
                      </a:r>
                    </a:p>
                    <a:p>
                      <a:endParaRPr lang="en-AU" sz="1000" dirty="0" smtClean="0">
                        <a:latin typeface="Arial" panose="020B0604020202020204" pitchFamily="34" charset="0"/>
                        <a:cs typeface="Arial" panose="020B0604020202020204" pitchFamily="34" charset="0"/>
                      </a:endParaRPr>
                    </a:p>
                    <a:p>
                      <a:pPr marL="0" indent="0">
                        <a:buClr>
                          <a:srgbClr val="002060"/>
                        </a:buClr>
                        <a:buFont typeface="Arial" panose="020B0604020202020204" pitchFamily="34" charset="0"/>
                        <a:buNone/>
                      </a:pPr>
                      <a:r>
                        <a:rPr lang="en-AU" sz="1000" dirty="0" smtClean="0">
                          <a:latin typeface="Arial" panose="020B0604020202020204" pitchFamily="34" charset="0"/>
                          <a:cs typeface="Arial" panose="020B0604020202020204" pitchFamily="34" charset="0"/>
                        </a:rPr>
                        <a:t>It will be easier to decide when it is appropriate to share information and what information can be shared to ensure the safety and wellbeing of children and young people known to the child protection system.</a:t>
                      </a:r>
                    </a:p>
                    <a:p>
                      <a:pPr marL="0" indent="0">
                        <a:buClr>
                          <a:srgbClr val="002060"/>
                        </a:buClr>
                        <a:buFont typeface="Arial" panose="020B0604020202020204" pitchFamily="34" charset="0"/>
                        <a:buNone/>
                      </a:pPr>
                      <a:endParaRPr lang="en-AU" sz="1000" dirty="0" smtClean="0">
                        <a:latin typeface="Arial" panose="020B0604020202020204" pitchFamily="34" charset="0"/>
                        <a:cs typeface="Arial" panose="020B0604020202020204" pitchFamily="34" charset="0"/>
                      </a:endParaRPr>
                    </a:p>
                    <a:p>
                      <a:pPr marL="0" indent="0">
                        <a:buClr>
                          <a:srgbClr val="002060"/>
                        </a:buClr>
                        <a:buFont typeface="Arial" panose="020B0604020202020204" pitchFamily="34" charset="0"/>
                        <a:buNone/>
                      </a:pPr>
                      <a:r>
                        <a:rPr lang="en-AU" sz="1000" dirty="0" smtClean="0">
                          <a:latin typeface="Arial" panose="020B0604020202020204" pitchFamily="34" charset="0"/>
                          <a:cs typeface="Arial" panose="020B0604020202020204" pitchFamily="34" charset="0"/>
                        </a:rPr>
                        <a:t>Services providing support to a family will be able to share information with each other in the event the family moves from one part of the state to another. </a:t>
                      </a:r>
                    </a:p>
                    <a:p>
                      <a:pPr marL="0" indent="0">
                        <a:buClr>
                          <a:srgbClr val="002060"/>
                        </a:buClr>
                        <a:buFont typeface="Arial" panose="020B0604020202020204" pitchFamily="34" charset="0"/>
                        <a:buNone/>
                      </a:pPr>
                      <a:endParaRPr lang="en-AU" sz="1000" dirty="0" smtClean="0">
                        <a:latin typeface="Arial" panose="020B0604020202020204" pitchFamily="34" charset="0"/>
                        <a:cs typeface="Arial" panose="020B0604020202020204" pitchFamily="34" charset="0"/>
                      </a:endParaRPr>
                    </a:p>
                    <a:p>
                      <a:pPr marL="0" indent="0">
                        <a:buClr>
                          <a:srgbClr val="002060"/>
                        </a:buClr>
                        <a:buFont typeface="Arial" panose="020B0604020202020204" pitchFamily="34" charset="0"/>
                        <a:buNone/>
                      </a:pPr>
                      <a:r>
                        <a:rPr lang="en-AU" sz="1000" dirty="0" smtClean="0">
                          <a:latin typeface="Arial" panose="020B0604020202020204" pitchFamily="34" charset="0"/>
                          <a:cs typeface="Arial" panose="020B0604020202020204" pitchFamily="34" charset="0"/>
                        </a:rPr>
                        <a:t>A service that was previously working with the family to provide preventative support will be able to share information with another service which begins to work with a family because the child is now in need of protection.</a:t>
                      </a:r>
                    </a:p>
                  </a:txBody>
                  <a:tcPr/>
                </a:tc>
                <a:tc>
                  <a:txBody>
                    <a:bodyPr/>
                    <a:lstStyle/>
                    <a:p>
                      <a:pPr lvl="0"/>
                      <a:r>
                        <a:rPr lang="en-AU" sz="1000" dirty="0" smtClean="0">
                          <a:latin typeface="Arial" panose="020B0604020202020204" pitchFamily="34" charset="0"/>
                          <a:cs typeface="Arial" panose="020B0604020202020204" pitchFamily="34" charset="0"/>
                        </a:rPr>
                        <a:t>Objectives</a:t>
                      </a:r>
                    </a:p>
                    <a:p>
                      <a:pPr marL="228600" lvl="0" indent="-228600">
                        <a:buAutoNum type="arabicPeriod"/>
                      </a:pPr>
                      <a:r>
                        <a:rPr lang="en-AU" sz="1000" dirty="0" smtClean="0">
                          <a:latin typeface="Arial" panose="020B0604020202020204" pitchFamily="34" charset="0"/>
                          <a:cs typeface="Arial" panose="020B0604020202020204" pitchFamily="34" charset="0"/>
                        </a:rPr>
                        <a:t>Implement a contemporary information sharing regime focused on the best interests of children</a:t>
                      </a:r>
                      <a:r>
                        <a:rPr lang="en-AU" sz="1000" baseline="0" dirty="0" smtClean="0">
                          <a:latin typeface="Arial" panose="020B0604020202020204" pitchFamily="34" charset="0"/>
                          <a:cs typeface="Arial" panose="020B0604020202020204" pitchFamily="34" charset="0"/>
                        </a:rPr>
                        <a:t> and young people</a:t>
                      </a:r>
                    </a:p>
                    <a:p>
                      <a:pPr marL="228600" lvl="0" indent="-228600">
                        <a:buAutoNum type="arabicPeriod"/>
                      </a:pPr>
                      <a:r>
                        <a:rPr lang="en-AU" sz="1000" dirty="0" smtClean="0">
                          <a:latin typeface="Arial" panose="020B0604020202020204" pitchFamily="34" charset="0"/>
                          <a:cs typeface="Arial" panose="020B0604020202020204" pitchFamily="34" charset="0"/>
                        </a:rPr>
                        <a:t>clarify and simplify the provisions in the Act that enable the sharing of relevant information while protecting the confidentiality of the information</a:t>
                      </a:r>
                    </a:p>
                    <a:p>
                      <a:pPr marL="228600" lvl="0" indent="-228600">
                        <a:buAutoNum type="arabicPeriod"/>
                      </a:pPr>
                      <a:endParaRPr lang="en-AU" sz="1000" dirty="0" smtClean="0">
                        <a:latin typeface="Arial" panose="020B0604020202020204" pitchFamily="34" charset="0"/>
                        <a:cs typeface="Arial" panose="020B0604020202020204" pitchFamily="34" charset="0"/>
                      </a:endParaRPr>
                    </a:p>
                    <a:p>
                      <a:pPr lvl="0"/>
                      <a:r>
                        <a:rPr lang="en-AU" sz="1000" dirty="0" smtClean="0">
                          <a:latin typeface="Arial" panose="020B0604020202020204" pitchFamily="34" charset="0"/>
                          <a:cs typeface="Arial" panose="020B0604020202020204" pitchFamily="34" charset="0"/>
                        </a:rPr>
                        <a:t>Deliverables</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Develop</a:t>
                      </a:r>
                      <a:r>
                        <a:rPr lang="en-AU" sz="1000" baseline="0" dirty="0" smtClean="0">
                          <a:latin typeface="Arial" panose="020B0604020202020204" pitchFamily="34" charset="0"/>
                          <a:cs typeface="Arial" panose="020B0604020202020204" pitchFamily="34" charset="0"/>
                        </a:rPr>
                        <a:t> and</a:t>
                      </a:r>
                      <a:r>
                        <a:rPr lang="en-AU" sz="1000" dirty="0" smtClean="0">
                          <a:latin typeface="Arial" panose="020B0604020202020204" pitchFamily="34" charset="0"/>
                          <a:cs typeface="Arial" panose="020B0604020202020204" pitchFamily="34" charset="0"/>
                        </a:rPr>
                        <a:t> publish Information Sharing Guidelines</a:t>
                      </a:r>
                      <a:r>
                        <a:rPr lang="en-AU" sz="1000" baseline="0" dirty="0" smtClean="0">
                          <a:latin typeface="Arial" panose="020B0604020202020204" pitchFamily="34" charset="0"/>
                          <a:cs typeface="Arial" panose="020B0604020202020204" pitchFamily="34" charset="0"/>
                        </a:rPr>
                        <a:t> </a:t>
                      </a:r>
                      <a:r>
                        <a:rPr lang="en-AU" sz="1000" dirty="0" smtClean="0">
                          <a:latin typeface="Arial" panose="020B0604020202020204" pitchFamily="34" charset="0"/>
                          <a:cs typeface="Arial" panose="020B0604020202020204" pitchFamily="34" charset="0"/>
                        </a:rPr>
                        <a:t>that provides advice on when information should be shared and on secure use, storage, retention and disposal of information</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Enable ‘specialist service providers’ funded by the Queensland or Commonwealth Governments to share relevant information with each other</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Clarification regarding unborn children and pregnant women</a:t>
                      </a:r>
                    </a:p>
                    <a:p>
                      <a:pPr marL="171450" lvl="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Improved capacity to participate in research and projects to build a strong evidence base.</a:t>
                      </a:r>
                    </a:p>
                  </a:txBody>
                  <a:tcPr/>
                </a:tc>
                <a:tc>
                  <a:txBody>
                    <a:bodyPr/>
                    <a:lstStyle/>
                    <a:p>
                      <a:endParaRPr lang="en-AU"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Section</a:t>
                      </a:r>
                      <a:r>
                        <a:rPr lang="en-AU" sz="1000" baseline="0" dirty="0" smtClean="0">
                          <a:latin typeface="Arial" panose="020B0604020202020204" pitchFamily="34" charset="0"/>
                          <a:cs typeface="Arial" panose="020B0604020202020204" pitchFamily="34" charset="0"/>
                        </a:rPr>
                        <a:t> 159C – Information Sharing Guideline</a:t>
                      </a:r>
                    </a:p>
                    <a:p>
                      <a:pPr marL="171450" indent="-171450">
                        <a:buFont typeface="Arial" panose="020B0604020202020204" pitchFamily="34" charset="0"/>
                        <a:buChar char="•"/>
                      </a:pPr>
                      <a:endParaRPr lang="en-AU"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AU" sz="1000" dirty="0" smtClean="0">
                          <a:latin typeface="Arial" panose="020B0604020202020204" pitchFamily="34" charset="0"/>
                          <a:cs typeface="Arial" panose="020B0604020202020204" pitchFamily="34" charset="0"/>
                        </a:rPr>
                        <a:t>Chapter 5A – Information Sharing</a:t>
                      </a:r>
                    </a:p>
                    <a:p>
                      <a:pPr marL="171450" indent="-171450">
                        <a:buFont typeface="Arial" panose="020B0604020202020204" pitchFamily="34" charset="0"/>
                        <a:buChar char="•"/>
                      </a:pPr>
                      <a:endParaRPr lang="en-AU" sz="1000" dirty="0" smtClean="0">
                        <a:latin typeface="Arial" panose="020B0604020202020204" pitchFamily="34" charset="0"/>
                        <a:cs typeface="Arial" panose="020B0604020202020204" pitchFamily="34" charset="0"/>
                      </a:endParaRPr>
                    </a:p>
                    <a:p>
                      <a:pPr marL="0" indent="0">
                        <a:buClr>
                          <a:srgbClr val="002060"/>
                        </a:buClr>
                        <a:buFont typeface="Arial" panose="020B0604020202020204" pitchFamily="34" charset="0"/>
                        <a:buNone/>
                      </a:pPr>
                      <a:endParaRPr lang="en-AU" sz="1000" dirty="0">
                        <a:latin typeface="Arial" panose="020B0604020202020204" pitchFamily="34" charset="0"/>
                        <a:cs typeface="Arial" panose="020B0604020202020204"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C542F680-D6D1-4B9F-8251-717438667FE0}" type="slidenum">
              <a:rPr lang="en-AU" smtClean="0">
                <a:solidFill>
                  <a:prstClr val="black"/>
                </a:solidFill>
              </a:rPr>
              <a:pPr/>
              <a:t>9</a:t>
            </a:fld>
            <a:endParaRPr lang="en-AU" dirty="0">
              <a:solidFill>
                <a:prstClr val="black"/>
              </a:solidFill>
            </a:endParaRPr>
          </a:p>
        </p:txBody>
      </p:sp>
    </p:spTree>
    <p:extLst>
      <p:ext uri="{BB962C8B-B14F-4D97-AF65-F5344CB8AC3E}">
        <p14:creationId xmlns:p14="http://schemas.microsoft.com/office/powerpoint/2010/main" val="4154647915"/>
      </p:ext>
    </p:extLst>
  </p:cSld>
  <p:clrMapOvr>
    <a:masterClrMapping/>
  </p:clrMapOvr>
</p:sld>
</file>

<file path=ppt/theme/theme1.xml><?xml version="1.0" encoding="utf-8"?>
<a:theme xmlns:a="http://schemas.openxmlformats.org/drawingml/2006/main" name="0581 SF_CQCPL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0581 SF_CQCPL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0581 SF_CQCPL_Powerpoint.potx</Template>
  <TotalTime>4012</TotalTime>
  <Words>1828</Words>
  <Application>Microsoft Office PowerPoint</Application>
  <PresentationFormat>On-screen Show (4:3)</PresentationFormat>
  <Paragraphs>177</Paragraphs>
  <Slides>10</Slides>
  <Notes>7</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Verdana</vt:lpstr>
      <vt:lpstr>Wingdings</vt:lpstr>
      <vt:lpstr>0581 SF_CQCPL_Powerpoint</vt:lpstr>
      <vt:lpstr>1_0581 SF_CQCPL_Powerpoint</vt:lpstr>
      <vt:lpstr>Child Protection Reform Amendment Act 2017</vt:lpstr>
      <vt:lpstr>Background</vt:lpstr>
      <vt:lpstr>What’s the intent?</vt:lpstr>
      <vt:lpstr>January Amendments</vt:lpstr>
      <vt:lpstr>July Amendments</vt:lpstr>
      <vt:lpstr>October Amendments</vt:lpstr>
      <vt:lpstr>Safe Care and Connection…</vt:lpstr>
      <vt:lpstr>Permanency…</vt:lpstr>
      <vt:lpstr>Information Sharing…</vt:lpstr>
      <vt:lpstr>Resources &amp; Contacts…</vt:lpstr>
    </vt:vector>
  </TitlesOfParts>
  <Company>Department of Communities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2016-04-20T03:50:37Z</dcterms:created>
  <dc:creator>Queensland Government</dc:creator>
  <cp:keywords>information;awareness;presentation;child;protection;reform;act;</cp:keywords>
  <cp:lastModifiedBy>Anna V Hales</cp:lastModifiedBy>
  <cp:lastPrinted>2018-08-24T03:36:09Z</cp:lastPrinted>
  <dcterms:modified xsi:type="dcterms:W3CDTF">2018-10-24T02:36:27Z</dcterms:modified>
  <cp:revision>238</cp:revision>
  <dc:subject>Presentation</dc:subject>
  <dc:title>Information Awareness Presentation</dc:title>
</cp:coreProperties>
</file>