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
<Relationship Id="rId1" Target="ppt/presentation.xml" Type="http://schemas.openxmlformats.org/officeDocument/2006/relationships/officeDocument"/>
<Relationship Id="rId2" Target="docProps/thumbnail.jpeg" Type="http://schemas.openxmlformats.org/package/2006/relationships/metadata/thumbnail"/>
<Relationship Id="rId3" Target="docProps/core.xml" Type="http://schemas.openxmlformats.org/package/2006/relationships/metadata/core-properties"/>
<Relationship Id="rId4" Target="docProps/app.xml" Type="http://schemas.openxmlformats.org/officeDocument/2006/relationships/extended-properties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801600" cy="9601200" type="A3"/>
  <p:notesSz cx="6858000" cy="9144000"/>
  <p:defaultTextStyle>
    <a:defPPr>
      <a:defRPr lang="en-US"/>
    </a:defPPr>
    <a:lvl1pPr marL="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A6C1"/>
    <a:srgbClr val="F39448"/>
    <a:srgbClr val="065671"/>
    <a:srgbClr val="C4DBE1"/>
    <a:srgbClr val="D5E6E9"/>
    <a:srgbClr val="EBF3F5"/>
    <a:srgbClr val="FBFBFB"/>
    <a:srgbClr val="BED136"/>
    <a:srgbClr val="485257"/>
    <a:srgbClr val="A4D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4"/>
  </p:normalViewPr>
  <p:slideViewPr>
    <p:cSldViewPr snapToGrid="0" snapToObjects="1">
      <p:cViewPr varScale="1">
        <p:scale>
          <a:sx n="50" d="100"/>
          <a:sy n="50" d="100"/>
        </p:scale>
        <p:origin x="1326" y="39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
<Relationship Id="rId1" Target="slideMasters/slideMaster1.xml" Type="http://schemas.openxmlformats.org/officeDocument/2006/relationships/slideMaster"/>
<Relationship Id="rId2" Target="slides/slide1.xml" Type="http://schemas.openxmlformats.org/officeDocument/2006/relationships/slide"/>
<Relationship Id="rId3" Target="notesMasters/notesMaster1.xml" Type="http://schemas.openxmlformats.org/officeDocument/2006/relationships/notesMaster"/>
<Relationship Id="rId4" Target="presProps.xml" Type="http://schemas.openxmlformats.org/officeDocument/2006/relationships/presProps"/>
<Relationship Id="rId5" Target="viewProps.xml" Type="http://schemas.openxmlformats.org/officeDocument/2006/relationships/viewProps"/>
<Relationship Id="rId6" Target="theme/theme1.xml" Type="http://schemas.openxmlformats.org/officeDocument/2006/relationships/theme"/>
<Relationship Id="rId7" Target="tableStyles.xml" Type="http://schemas.openxmlformats.org/officeDocument/2006/relationships/tableStyles"/>
</Relationships>

</file>

<file path=ppt/notesMasters/_rels/notesMaster1.xml.rels><?xml version="1.0" encoding="UTF-8" standalone="yes"?>
<Relationships xmlns="http://schemas.openxmlformats.org/package/2006/relationships">
<Relationship Id="rId1" Target="../theme/theme2.xml" Type="http://schemas.openxmlformats.org/officeDocument/2006/relationships/theme"/>
</Relationships>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9FA26-AA8D-4CD7-881A-B8E370392249}" type="datetimeFigureOut">
              <a:rPr lang="en-AU" smtClean="0"/>
              <a:t>15/06/2020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63E1E-9615-4C96-A719-B5ADB51212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3973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
<Relationship Id="rId1" Target="../notesMasters/notesMaster1.xml" Type="http://schemas.openxmlformats.org/officeDocument/2006/relationships/notesMaster"/>
<Relationship Id="rId2" Target="../slides/slide1.xml" Type="http://schemas.openxmlformats.org/officeDocument/2006/relationships/slide"/>
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63E1E-9615-4C96-A719-B5ADB512124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992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10.xml.rels><?xml version="1.0" encoding="UTF-8" standalone="yes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11.xml.rels><?xml version="1.0" encoding="UTF-8" standalone="yes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2.xml.rels><?xml version="1.0" encoding="UTF-8" standalone="yes"?>
<Relationships xmlns="http://schemas.openxmlformats.org/package/2006/relationships">
<Relationship Id="rId1" Target="../slideMasters/slideMaster1.xml" Type="http://schemas.openxmlformats.org/officeDocument/2006/relationships/slideMaster"/>
<Relationship Id="rId2" Target="../media/image2.jpg" Type="http://schemas.openxmlformats.org/officeDocument/2006/relationships/image"/>
</Relationships>

</file>

<file path=ppt/slideLayouts/_rels/slideLayout3.xml.rels><?xml version="1.0" encoding="UTF-8" standalone="yes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4.xml.rels><?xml version="1.0" encoding="UTF-8" standalone="yes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5.xml.rels><?xml version="1.0" encoding="UTF-8" standalone="yes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6.xml.rels><?xml version="1.0" encoding="UTF-8" standalone="yes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7.xml.rels><?xml version="1.0" encoding="UTF-8" standalone="yes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8.xml.rels><?xml version="1.0" encoding="UTF-8" standalone="yes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9.xml.rels><?xml version="1.0" encoding="UTF-8" standalone="yes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2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7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2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118242"/>
            <a:ext cx="11521440" cy="1600200"/>
          </a:xfrm>
        </p:spPr>
        <p:txBody>
          <a:bodyPr>
            <a:normAutofit/>
          </a:bodyPr>
          <a:lstStyle>
            <a:lvl1pPr>
              <a:defRPr sz="560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778884"/>
            <a:ext cx="11521440" cy="5797744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6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7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6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7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2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5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9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2DC-8DB7-2048-9704-3687E42331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7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
<Relationship Id="rId1" Target="../slideLayouts/slideLayout1.xml" Type="http://schemas.openxmlformats.org/officeDocument/2006/relationships/slideLayout"/>
<Relationship Id="rId10" Target="../slideLayouts/slideLayout10.xml" Type="http://schemas.openxmlformats.org/officeDocument/2006/relationships/slideLayout"/>
<Relationship Id="rId11" Target="../slideLayouts/slideLayout11.xml" Type="http://schemas.openxmlformats.org/officeDocument/2006/relationships/slideLayout"/>
<Relationship Id="rId12" Target="../theme/theme1.xml" Type="http://schemas.openxmlformats.org/officeDocument/2006/relationships/theme"/>
<Relationship Id="rId13" Target="../media/image1.jpg" Type="http://schemas.openxmlformats.org/officeDocument/2006/relationships/image"/>
<Relationship Id="rId2" Target="../slideLayouts/slideLayout2.xml" Type="http://schemas.openxmlformats.org/officeDocument/2006/relationships/slideLayout"/>
<Relationship Id="rId3" Target="../slideLayouts/slideLayout3.xml" Type="http://schemas.openxmlformats.org/officeDocument/2006/relationships/slideLayout"/>
<Relationship Id="rId4" Target="../slideLayouts/slideLayout4.xml" Type="http://schemas.openxmlformats.org/officeDocument/2006/relationships/slideLayout"/>
<Relationship Id="rId5" Target="../slideLayouts/slideLayout5.xml" Type="http://schemas.openxmlformats.org/officeDocument/2006/relationships/slideLayout"/>
<Relationship Id="rId6" Target="../slideLayouts/slideLayout6.xml" Type="http://schemas.openxmlformats.org/officeDocument/2006/relationships/slideLayout"/>
<Relationship Id="rId7" Target="../slideLayouts/slideLayout7.xml" Type="http://schemas.openxmlformats.org/officeDocument/2006/relationships/slideLayout"/>
<Relationship Id="rId8" Target="../slideLayouts/slideLayout8.xml" Type="http://schemas.openxmlformats.org/officeDocument/2006/relationships/slideLayout"/>
<Relationship Id="rId9" Target="../slideLayouts/slideLayout9.xml" Type="http://schemas.openxmlformats.org/officeDocument/2006/relationships/slideLayout"/>
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842DC-8DB7-2048-9704-3687E42331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B1702-4078-3C41-853C-CC40FC43C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9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40080" rtl="0" eaLnBrk="1" latinLnBrk="0" hangingPunct="1">
        <a:spcBef>
          <a:spcPct val="0"/>
        </a:spcBef>
        <a:buNone/>
        <a:defRPr sz="616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80060" indent="-480060" algn="l" defTabSz="640080" rtl="0" eaLnBrk="1" latinLnBrk="0" hangingPunct="1">
        <a:spcBef>
          <a:spcPct val="20000"/>
        </a:spcBef>
        <a:buFont typeface="Arial"/>
        <a:buChar char="•"/>
        <a:defRPr sz="4480" kern="1200">
          <a:solidFill>
            <a:schemeClr val="tx1"/>
          </a:solidFill>
          <a:latin typeface="Arial"/>
          <a:ea typeface="+mn-ea"/>
          <a:cs typeface="Arial"/>
        </a:defRPr>
      </a:lvl1pPr>
      <a:lvl2pPr marL="1040130" indent="-400050" algn="l" defTabSz="640080" rtl="0" eaLnBrk="1" latinLnBrk="0" hangingPunct="1">
        <a:spcBef>
          <a:spcPct val="20000"/>
        </a:spcBef>
        <a:buFont typeface="Arial"/>
        <a:buChar char="–"/>
        <a:defRPr sz="3920" kern="1200">
          <a:solidFill>
            <a:schemeClr val="tx1"/>
          </a:solidFill>
          <a:latin typeface="Arial"/>
          <a:ea typeface="+mn-ea"/>
          <a:cs typeface="Arial"/>
        </a:defRPr>
      </a:lvl2pPr>
      <a:lvl3pPr marL="1600200" indent="-320040" algn="l" defTabSz="640080" rtl="0" eaLnBrk="1" latinLnBrk="0" hangingPunct="1">
        <a:spcBef>
          <a:spcPct val="20000"/>
        </a:spcBef>
        <a:buFont typeface="Arial"/>
        <a:buChar char="•"/>
        <a:defRPr sz="3360" kern="1200">
          <a:solidFill>
            <a:schemeClr val="tx1"/>
          </a:solidFill>
          <a:latin typeface="Arial"/>
          <a:ea typeface="+mn-ea"/>
          <a:cs typeface="Arial"/>
        </a:defRPr>
      </a:lvl3pPr>
      <a:lvl4pPr marL="2240280" indent="-320040" algn="l" defTabSz="64008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4pPr>
      <a:lvl5pPr marL="2880360" indent="-320040" algn="l" defTabSz="64008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Arial"/>
          <a:ea typeface="+mn-ea"/>
          <a:cs typeface="Arial"/>
        </a:defRPr>
      </a:lvl5pPr>
      <a:lvl6pPr marL="352044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
<Relationship Id="rId1" Target="../slideLayouts/slideLayout2.xml" Type="http://schemas.openxmlformats.org/officeDocument/2006/relationships/slideLayout"/>
<Relationship Id="rId10" Target="../media/image10.png" Type="http://schemas.openxmlformats.org/officeDocument/2006/relationships/image"/>
<Relationship Id="rId11" Target="../media/image11.jpeg" Type="http://schemas.openxmlformats.org/officeDocument/2006/relationships/image"/>
<Relationship Id="rId12" Target="../media/image12.jpeg" Type="http://schemas.openxmlformats.org/officeDocument/2006/relationships/image"/>
<Relationship Id="rId13" Target="../media/image13.png" Type="http://schemas.openxmlformats.org/officeDocument/2006/relationships/image"/>
<Relationship Id="rId14" Target="../media/image14.png" Type="http://schemas.openxmlformats.org/officeDocument/2006/relationships/image"/>
<Relationship Id="rId2" Target="../notesSlides/notesSlide1.xml" Type="http://schemas.openxmlformats.org/officeDocument/2006/relationships/notesSlide"/>
<Relationship Id="rId3" Target="../media/image3.png" Type="http://schemas.openxmlformats.org/officeDocument/2006/relationships/image"/>
<Relationship Id="rId4" Target="../media/image4.png" Type="http://schemas.openxmlformats.org/officeDocument/2006/relationships/image"/>
<Relationship Id="rId5" Target="../media/image5.png" Type="http://schemas.openxmlformats.org/officeDocument/2006/relationships/image"/>
<Relationship Id="rId6" Target="../media/image6.png" Type="http://schemas.openxmlformats.org/officeDocument/2006/relationships/image"/>
<Relationship Id="rId7" Target="../media/image7.png" Type="http://schemas.openxmlformats.org/officeDocument/2006/relationships/image"/>
<Relationship Id="rId8" Target="../media/image8.png" Type="http://schemas.openxmlformats.org/officeDocument/2006/relationships/image"/>
<Relationship Id="rId9" Target="../media/image9.png" Type="http://schemas.openxmlformats.org/officeDocument/2006/relationships/image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ound Same Side Corner Rectangle 144"/>
          <p:cNvSpPr/>
          <p:nvPr/>
        </p:nvSpPr>
        <p:spPr>
          <a:xfrm rot="5400000">
            <a:off x="7361935" y="5297363"/>
            <a:ext cx="1185844" cy="6467686"/>
          </a:xfrm>
          <a:prstGeom prst="round2SameRect">
            <a:avLst>
              <a:gd name="adj1" fmla="val 14174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00" dirty="0"/>
          </a:p>
        </p:txBody>
      </p:sp>
      <p:sp>
        <p:nvSpPr>
          <p:cNvPr id="144" name="Round Same Side Corner Rectangle 143"/>
          <p:cNvSpPr/>
          <p:nvPr/>
        </p:nvSpPr>
        <p:spPr>
          <a:xfrm rot="5400000">
            <a:off x="7856510" y="3356420"/>
            <a:ext cx="1199440" cy="7470429"/>
          </a:xfrm>
          <a:prstGeom prst="round2SameRect">
            <a:avLst>
              <a:gd name="adj1" fmla="val 14174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00" dirty="0"/>
          </a:p>
        </p:txBody>
      </p:sp>
      <p:sp>
        <p:nvSpPr>
          <p:cNvPr id="8" name="Round Same Side Corner Rectangle 7"/>
          <p:cNvSpPr/>
          <p:nvPr/>
        </p:nvSpPr>
        <p:spPr>
          <a:xfrm>
            <a:off x="591378" y="3478696"/>
            <a:ext cx="3334579" cy="6122504"/>
          </a:xfrm>
          <a:prstGeom prst="round2SameRect">
            <a:avLst>
              <a:gd name="adj1" fmla="val 9513"/>
              <a:gd name="adj2" fmla="val 0"/>
            </a:avLst>
          </a:prstGeom>
          <a:solidFill>
            <a:srgbClr val="A5D1DF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AU" sz="1100" dirty="0" smtClean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pPr>
              <a:spcAft>
                <a:spcPts val="300"/>
              </a:spcAft>
            </a:pPr>
            <a:r>
              <a:rPr lang="en-AU" sz="1600" b="1" dirty="0" smtClean="0">
                <a:solidFill>
                  <a:srgbClr val="065671"/>
                </a:solidFill>
                <a:latin typeface="MetaNormal-Roman" panose="020B0502030101020104" pitchFamily="34" charset="0"/>
              </a:rPr>
              <a:t>Our purpose</a:t>
            </a:r>
            <a:endParaRPr lang="en-AU" sz="1100" dirty="0" smtClean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pPr>
              <a:spcAft>
                <a:spcPts val="300"/>
              </a:spcAft>
            </a:pPr>
            <a:r>
              <a:rPr lang="en-AU" sz="1100" dirty="0">
                <a:solidFill>
                  <a:schemeClr val="tx1"/>
                </a:solidFill>
                <a:latin typeface="MetaNormal-Roman" panose="020B0502030101020104" pitchFamily="34" charset="0"/>
              </a:rPr>
              <a:t>The role of Youth Justice in Queensland is to keep the community safe </a:t>
            </a:r>
            <a:r>
              <a:rPr lang="en-AU" sz="1100" dirty="0" smtClean="0">
                <a:solidFill>
                  <a:schemeClr val="tx1"/>
                </a:solidFill>
                <a:latin typeface="MetaNormal-Roman" panose="020B0502030101020104" pitchFamily="34" charset="0"/>
              </a:rPr>
              <a:t>by supporting:</a:t>
            </a:r>
            <a:endParaRPr lang="en-AU" sz="1100" dirty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100" dirty="0" smtClean="0">
                <a:solidFill>
                  <a:schemeClr val="tx1"/>
                </a:solidFill>
                <a:latin typeface="MetaNormal-Roman" panose="020B0502030101020104" pitchFamily="34" charset="0"/>
              </a:rPr>
              <a:t>the </a:t>
            </a:r>
            <a:r>
              <a:rPr lang="en-AU" sz="1100" dirty="0">
                <a:solidFill>
                  <a:schemeClr val="tx1"/>
                </a:solidFill>
                <a:latin typeface="MetaNormal-Roman" panose="020B0502030101020104" pitchFamily="34" charset="0"/>
              </a:rPr>
              <a:t>courts and community in holding young people </a:t>
            </a:r>
            <a:r>
              <a:rPr lang="en-AU" sz="1100" dirty="0" smtClean="0">
                <a:solidFill>
                  <a:schemeClr val="tx1"/>
                </a:solidFill>
                <a:latin typeface="MetaNormal-Roman" panose="020B0502030101020104" pitchFamily="34" charset="0"/>
              </a:rPr>
              <a:t>accountable (we </a:t>
            </a:r>
            <a:r>
              <a:rPr lang="en-AU" sz="1100" dirty="0">
                <a:solidFill>
                  <a:schemeClr val="tx1"/>
                </a:solidFill>
                <a:latin typeface="MetaNormal-Roman" panose="020B0502030101020104" pitchFamily="34" charset="0"/>
              </a:rPr>
              <a:t>do this by ensuring the young people understand and fulfil the legislative requirements and engage in intervention that addresses their offending behaviours and criminogenic </a:t>
            </a:r>
            <a:r>
              <a:rPr lang="en-AU" sz="1100" dirty="0" smtClean="0">
                <a:solidFill>
                  <a:schemeClr val="tx1"/>
                </a:solidFill>
                <a:latin typeface="MetaNormal-Roman" panose="020B0502030101020104" pitchFamily="34" charset="0"/>
              </a:rPr>
              <a:t>needs)</a:t>
            </a:r>
            <a:endParaRPr lang="en-AU" sz="1100" dirty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100" dirty="0" smtClean="0">
                <a:solidFill>
                  <a:schemeClr val="tx1"/>
                </a:solidFill>
                <a:latin typeface="MetaNormal-Roman" panose="020B0502030101020104" pitchFamily="34" charset="0"/>
              </a:rPr>
              <a:t>positive </a:t>
            </a:r>
            <a:r>
              <a:rPr lang="en-AU" sz="1100" dirty="0">
                <a:solidFill>
                  <a:schemeClr val="tx1"/>
                </a:solidFill>
                <a:latin typeface="MetaNormal-Roman" panose="020B0502030101020104" pitchFamily="34" charset="0"/>
              </a:rPr>
              <a:t>behaviour change in young people by developing skills, restoring family, community, employment, educational and cultural connections that drive reduced reoffending</a:t>
            </a:r>
            <a:r>
              <a:rPr lang="en-AU" sz="1100" dirty="0" smtClean="0">
                <a:solidFill>
                  <a:schemeClr val="tx1"/>
                </a:solidFill>
                <a:latin typeface="MetaNormal-Roman" panose="020B0502030101020104" pitchFamily="34" charset="0"/>
              </a:rPr>
              <a:t>.</a:t>
            </a:r>
          </a:p>
          <a:p>
            <a:endParaRPr lang="en-AU" sz="1100" dirty="0" smtClean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endParaRPr lang="en-AU" sz="1100" dirty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pPr>
              <a:spcAft>
                <a:spcPts val="300"/>
              </a:spcAft>
            </a:pPr>
            <a:r>
              <a:rPr lang="en-AU" sz="1600" b="1" dirty="0" smtClean="0">
                <a:solidFill>
                  <a:srgbClr val="065671"/>
                </a:solidFill>
                <a:latin typeface="MetaNormal-Roman" panose="020B0502030101020104" pitchFamily="34" charset="0"/>
              </a:rPr>
              <a:t>Our scope</a:t>
            </a:r>
            <a:endParaRPr lang="en-AU" sz="1100" dirty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r>
              <a:rPr lang="en-AU" sz="1100" dirty="0">
                <a:solidFill>
                  <a:schemeClr val="tx1"/>
                </a:solidFill>
                <a:latin typeface="MetaNormal-Roman" panose="020B0502030101020104" pitchFamily="34" charset="0"/>
              </a:rPr>
              <a:t>Young people at risk of offending </a:t>
            </a:r>
            <a:r>
              <a:rPr lang="en-AU" sz="1100" dirty="0" smtClean="0">
                <a:solidFill>
                  <a:schemeClr val="tx1"/>
                </a:solidFill>
                <a:latin typeface="MetaNormal-Roman" panose="020B0502030101020104" pitchFamily="34" charset="0"/>
              </a:rPr>
              <a:t>and </a:t>
            </a:r>
            <a:r>
              <a:rPr lang="en-AU" sz="1100" dirty="0">
                <a:solidFill>
                  <a:schemeClr val="tx1"/>
                </a:solidFill>
                <a:latin typeface="MetaNormal-Roman" panose="020B0502030101020104" pitchFamily="34" charset="0"/>
              </a:rPr>
              <a:t>young people engaged in the justice system, their families, their communities and their victims</a:t>
            </a:r>
            <a:r>
              <a:rPr lang="en-AU" sz="1100" dirty="0" smtClean="0">
                <a:solidFill>
                  <a:schemeClr val="tx1"/>
                </a:solidFill>
                <a:latin typeface="MetaNormal-Roman" panose="020B0502030101020104" pitchFamily="34" charset="0"/>
              </a:rPr>
              <a:t>.</a:t>
            </a:r>
            <a:endParaRPr lang="en-AU" sz="1100" dirty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endParaRPr lang="en-AU" sz="1100" dirty="0" smtClean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endParaRPr lang="en-AU" sz="1100" dirty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pPr>
              <a:spcAft>
                <a:spcPts val="300"/>
              </a:spcAft>
            </a:pPr>
            <a:r>
              <a:rPr lang="en-AU" sz="1600" b="1" dirty="0" smtClean="0">
                <a:solidFill>
                  <a:srgbClr val="065671"/>
                </a:solidFill>
                <a:latin typeface="MetaNormal-Roman" panose="020B0502030101020104" pitchFamily="34" charset="0"/>
              </a:rPr>
              <a:t>Linking our values and principles</a:t>
            </a:r>
            <a:endParaRPr lang="en-AU" sz="1100" dirty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r>
              <a:rPr lang="en-AU" sz="1100" b="1" dirty="0" smtClean="0">
                <a:solidFill>
                  <a:schemeClr val="tx1"/>
                </a:solidFill>
                <a:latin typeface="MetaNormal-Roman" panose="020B0502030101020104" pitchFamily="34" charset="0"/>
              </a:rPr>
              <a:t>Our values </a:t>
            </a:r>
            <a:r>
              <a:rPr lang="en-AU" sz="1100" dirty="0" smtClean="0">
                <a:solidFill>
                  <a:schemeClr val="tx1"/>
                </a:solidFill>
                <a:latin typeface="MetaNormal-Roman" panose="020B0502030101020104" pitchFamily="34" charset="0"/>
              </a:rPr>
              <a:t>guide us in all aspects of our work.</a:t>
            </a:r>
          </a:p>
          <a:p>
            <a:r>
              <a:rPr lang="en-AU" sz="1100" b="1" dirty="0" smtClean="0">
                <a:solidFill>
                  <a:schemeClr val="tx1"/>
                </a:solidFill>
                <a:latin typeface="MetaNormal-Roman" panose="020B0502030101020104" pitchFamily="34" charset="0"/>
              </a:rPr>
              <a:t>Our principles </a:t>
            </a:r>
            <a:r>
              <a:rPr lang="en-AU" sz="1100" dirty="0" smtClean="0">
                <a:solidFill>
                  <a:schemeClr val="tx1"/>
                </a:solidFill>
                <a:latin typeface="MetaNormal-Roman" panose="020B0502030101020104" pitchFamily="34" charset="0"/>
              </a:rPr>
              <a:t>are how we put our values, skills and knowledge bases in action.</a:t>
            </a:r>
            <a:endParaRPr lang="en-AU" sz="1100" dirty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endParaRPr lang="en-AU" sz="1100" dirty="0" smtClean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endParaRPr lang="en-AU" sz="1100" dirty="0" smtClean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endParaRPr lang="en-AU" sz="1100" dirty="0" smtClean="0">
              <a:solidFill>
                <a:schemeClr val="tx1"/>
              </a:solidFill>
              <a:latin typeface="MetaNormal-Roman" panose="020B0502030101020104" pitchFamily="34" charset="0"/>
            </a:endParaRPr>
          </a:p>
          <a:p>
            <a:endParaRPr lang="en-AU" sz="1100" dirty="0">
              <a:solidFill>
                <a:schemeClr val="tx1"/>
              </a:solidFill>
              <a:latin typeface="MetaNormal-Roman" panose="020B05020301010201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377" y="2686381"/>
            <a:ext cx="337193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065671"/>
                </a:solidFill>
                <a:latin typeface="MetaNormal-Roman" panose="020B0502030101020104" pitchFamily="34" charset="0"/>
              </a:rPr>
              <a:t>Youth Justice Framework for Practice: </a:t>
            </a:r>
          </a:p>
          <a:p>
            <a:r>
              <a:rPr lang="en-AU" sz="2800" dirty="0">
                <a:solidFill>
                  <a:srgbClr val="065671"/>
                </a:solidFill>
                <a:latin typeface="MetaNormal-Roman" panose="020B0502030101020104" pitchFamily="34" charset="0"/>
              </a:rPr>
              <a:t>O</a:t>
            </a:r>
            <a:r>
              <a:rPr lang="en-AU" sz="2800" dirty="0" smtClean="0">
                <a:solidFill>
                  <a:srgbClr val="065671"/>
                </a:solidFill>
                <a:latin typeface="MetaNormal-Roman" panose="020B0502030101020104" pitchFamily="34" charset="0"/>
              </a:rPr>
              <a:t>ur way of working</a:t>
            </a:r>
            <a:endParaRPr lang="en-AU" sz="2800" dirty="0">
              <a:solidFill>
                <a:srgbClr val="065671"/>
              </a:solidFill>
              <a:latin typeface="MetaNormal-Roman" panose="020B05020301010201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17493" y="7666240"/>
            <a:ext cx="2882348" cy="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17493" y="6529242"/>
            <a:ext cx="2882348" cy="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 Same Side Corner Rectangle 20"/>
          <p:cNvSpPr/>
          <p:nvPr/>
        </p:nvSpPr>
        <p:spPr>
          <a:xfrm rot="16200000">
            <a:off x="3879421" y="8277792"/>
            <a:ext cx="1185841" cy="506824"/>
          </a:xfrm>
          <a:prstGeom prst="round2SameRect">
            <a:avLst>
              <a:gd name="adj1" fmla="val 28428"/>
              <a:gd name="adj2" fmla="val 0"/>
            </a:avLst>
          </a:prstGeom>
          <a:solidFill>
            <a:srgbClr val="BED1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0" name="Round Same Side Corner Rectangle 89"/>
          <p:cNvSpPr/>
          <p:nvPr/>
        </p:nvSpPr>
        <p:spPr>
          <a:xfrm rot="16200000">
            <a:off x="3873840" y="6839441"/>
            <a:ext cx="1197002" cy="506824"/>
          </a:xfrm>
          <a:prstGeom prst="round2SameRect">
            <a:avLst>
              <a:gd name="adj1" fmla="val 28428"/>
              <a:gd name="adj2" fmla="val 0"/>
            </a:avLst>
          </a:prstGeom>
          <a:solidFill>
            <a:srgbClr val="0656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1" name="TextBox 90"/>
          <p:cNvSpPr txBox="1"/>
          <p:nvPr/>
        </p:nvSpPr>
        <p:spPr>
          <a:xfrm rot="16200000">
            <a:off x="3884472" y="6921541"/>
            <a:ext cx="1201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chemeClr val="bg1"/>
                </a:solidFill>
                <a:latin typeface="MetaNormal-Roman" panose="020B0502030101020104" pitchFamily="34" charset="0"/>
              </a:rPr>
              <a:t>Our skills</a:t>
            </a:r>
            <a:endParaRPr lang="en-AU" sz="1600" dirty="0">
              <a:solidFill>
                <a:schemeClr val="bg1"/>
              </a:solidFill>
              <a:latin typeface="MetaNormal-Roman" panose="020B0502030101020104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4902683" y="6585559"/>
            <a:ext cx="1112699" cy="994195"/>
          </a:xfrm>
          <a:prstGeom prst="ellipse">
            <a:avLst/>
          </a:prstGeom>
          <a:solidFill>
            <a:srgbClr val="065671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4" name="Oval 93"/>
          <p:cNvSpPr/>
          <p:nvPr/>
        </p:nvSpPr>
        <p:spPr>
          <a:xfrm>
            <a:off x="6109522" y="6580304"/>
            <a:ext cx="1112699" cy="994195"/>
          </a:xfrm>
          <a:prstGeom prst="ellipse">
            <a:avLst/>
          </a:prstGeom>
          <a:solidFill>
            <a:srgbClr val="065671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5" name="Oval 94"/>
          <p:cNvSpPr/>
          <p:nvPr/>
        </p:nvSpPr>
        <p:spPr>
          <a:xfrm>
            <a:off x="7316361" y="6590467"/>
            <a:ext cx="1112699" cy="994195"/>
          </a:xfrm>
          <a:prstGeom prst="ellipse">
            <a:avLst/>
          </a:prstGeom>
          <a:solidFill>
            <a:srgbClr val="065671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6" name="Oval 95"/>
          <p:cNvSpPr/>
          <p:nvPr/>
        </p:nvSpPr>
        <p:spPr>
          <a:xfrm>
            <a:off x="8518696" y="6590467"/>
            <a:ext cx="1112699" cy="994195"/>
          </a:xfrm>
          <a:prstGeom prst="ellipse">
            <a:avLst/>
          </a:prstGeom>
          <a:solidFill>
            <a:srgbClr val="065671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7" name="Oval 96"/>
          <p:cNvSpPr/>
          <p:nvPr/>
        </p:nvSpPr>
        <p:spPr>
          <a:xfrm>
            <a:off x="9717294" y="6590467"/>
            <a:ext cx="1112699" cy="994195"/>
          </a:xfrm>
          <a:prstGeom prst="ellipse">
            <a:avLst/>
          </a:prstGeom>
          <a:solidFill>
            <a:srgbClr val="065671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8" name="Oval 97"/>
          <p:cNvSpPr/>
          <p:nvPr/>
        </p:nvSpPr>
        <p:spPr>
          <a:xfrm>
            <a:off x="10915892" y="6596154"/>
            <a:ext cx="1112699" cy="994195"/>
          </a:xfrm>
          <a:prstGeom prst="ellipse">
            <a:avLst/>
          </a:prstGeom>
          <a:solidFill>
            <a:srgbClr val="065671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" name="Rectangle 103"/>
          <p:cNvSpPr/>
          <p:nvPr/>
        </p:nvSpPr>
        <p:spPr>
          <a:xfrm>
            <a:off x="4872238" y="6963483"/>
            <a:ext cx="11663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AU" sz="1000" dirty="0" smtClean="0">
                <a:solidFill>
                  <a:schemeClr val="bg1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endParaRPr lang="en-AU" sz="1000" dirty="0">
              <a:solidFill>
                <a:schemeClr val="bg1"/>
              </a:solidFill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088189" y="6953320"/>
            <a:ext cx="11498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AU" sz="1000" dirty="0" smtClean="0">
                <a:solidFill>
                  <a:schemeClr val="bg1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 solving</a:t>
            </a:r>
            <a:endParaRPr lang="en-AU" sz="1000" dirty="0">
              <a:solidFill>
                <a:schemeClr val="bg1"/>
              </a:solidFill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360178" y="6799359"/>
            <a:ext cx="10334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AU" sz="1000" dirty="0" smtClean="0">
                <a:solidFill>
                  <a:schemeClr val="bg1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Cultural awareness and capability</a:t>
            </a:r>
            <a:endParaRPr lang="en-AU" sz="1000" dirty="0">
              <a:solidFill>
                <a:schemeClr val="bg1"/>
              </a:solidFill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8597780" y="6939646"/>
            <a:ext cx="9813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AU" sz="1000" dirty="0" smtClean="0">
                <a:solidFill>
                  <a:schemeClr val="bg1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</a:t>
            </a:r>
            <a:endParaRPr lang="en-AU" sz="1000" dirty="0">
              <a:solidFill>
                <a:schemeClr val="bg1"/>
              </a:solidFill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9752672" y="6884361"/>
            <a:ext cx="1041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AU" sz="1000" dirty="0" smtClean="0">
                <a:solidFill>
                  <a:schemeClr val="bg1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Reflective practice</a:t>
            </a:r>
            <a:endParaRPr lang="en-AU" sz="1000" dirty="0">
              <a:solidFill>
                <a:schemeClr val="bg1"/>
              </a:solidFill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0980225" y="6967706"/>
            <a:ext cx="9813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AU" sz="1000" dirty="0" smtClean="0">
                <a:solidFill>
                  <a:schemeClr val="bg1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Teamwork</a:t>
            </a:r>
            <a:endParaRPr lang="en-AU" sz="1000" dirty="0">
              <a:solidFill>
                <a:schemeClr val="bg1"/>
              </a:solidFill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 rot="16200000">
            <a:off x="3871874" y="8255048"/>
            <a:ext cx="1218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chemeClr val="bg1"/>
                </a:solidFill>
                <a:latin typeface="MetaNormal-Roman" panose="020B0502030101020104" pitchFamily="34" charset="0"/>
              </a:rPr>
              <a:t>Knowledge bases</a:t>
            </a:r>
            <a:endParaRPr lang="en-AU" sz="1600" dirty="0">
              <a:solidFill>
                <a:schemeClr val="bg1"/>
              </a:solidFill>
              <a:latin typeface="MetaNormal-Roman" panose="020B0502030101020104" pitchFamily="34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4966371" y="8065238"/>
            <a:ext cx="1049019" cy="935152"/>
          </a:xfrm>
          <a:prstGeom prst="roundRect">
            <a:avLst>
              <a:gd name="adj" fmla="val 12139"/>
            </a:avLst>
          </a:prstGeom>
          <a:solidFill>
            <a:schemeClr val="bg1"/>
          </a:solidFill>
          <a:ln>
            <a:solidFill>
              <a:srgbClr val="BED136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4" name="Round Same Side Corner Rectangle 113"/>
          <p:cNvSpPr/>
          <p:nvPr/>
        </p:nvSpPr>
        <p:spPr>
          <a:xfrm rot="16200000">
            <a:off x="4537144" y="8426798"/>
            <a:ext cx="935149" cy="21203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ED136"/>
          </a:solidFill>
          <a:ln>
            <a:solidFill>
              <a:srgbClr val="BED1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9" name="Rounded Rectangle 128"/>
          <p:cNvSpPr/>
          <p:nvPr/>
        </p:nvSpPr>
        <p:spPr>
          <a:xfrm>
            <a:off x="6210643" y="8064191"/>
            <a:ext cx="1049019" cy="935152"/>
          </a:xfrm>
          <a:prstGeom prst="roundRect">
            <a:avLst>
              <a:gd name="adj" fmla="val 12139"/>
            </a:avLst>
          </a:prstGeom>
          <a:solidFill>
            <a:schemeClr val="bg1"/>
          </a:solidFill>
          <a:ln>
            <a:solidFill>
              <a:srgbClr val="BED136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0" name="Round Same Side Corner Rectangle 129"/>
          <p:cNvSpPr/>
          <p:nvPr/>
        </p:nvSpPr>
        <p:spPr>
          <a:xfrm rot="16200000">
            <a:off x="5781412" y="8425750"/>
            <a:ext cx="935151" cy="21203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ED136"/>
          </a:solidFill>
          <a:ln>
            <a:solidFill>
              <a:srgbClr val="BED1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1" name="Rounded Rectangle 130"/>
          <p:cNvSpPr/>
          <p:nvPr/>
        </p:nvSpPr>
        <p:spPr>
          <a:xfrm>
            <a:off x="7457620" y="8064191"/>
            <a:ext cx="1049019" cy="935152"/>
          </a:xfrm>
          <a:prstGeom prst="roundRect">
            <a:avLst>
              <a:gd name="adj" fmla="val 12139"/>
            </a:avLst>
          </a:prstGeom>
          <a:solidFill>
            <a:schemeClr val="bg1"/>
          </a:solidFill>
          <a:ln>
            <a:solidFill>
              <a:srgbClr val="BED136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2" name="Round Same Side Corner Rectangle 131"/>
          <p:cNvSpPr/>
          <p:nvPr/>
        </p:nvSpPr>
        <p:spPr>
          <a:xfrm rot="16200000">
            <a:off x="7028384" y="8425750"/>
            <a:ext cx="935151" cy="21203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ED136"/>
          </a:solidFill>
          <a:ln>
            <a:solidFill>
              <a:srgbClr val="BED1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3" name="Rounded Rectangle 132"/>
          <p:cNvSpPr/>
          <p:nvPr/>
        </p:nvSpPr>
        <p:spPr>
          <a:xfrm>
            <a:off x="8696887" y="8069087"/>
            <a:ext cx="1049019" cy="935152"/>
          </a:xfrm>
          <a:prstGeom prst="roundRect">
            <a:avLst>
              <a:gd name="adj" fmla="val 12139"/>
            </a:avLst>
          </a:prstGeom>
          <a:solidFill>
            <a:schemeClr val="bg1"/>
          </a:solidFill>
          <a:ln>
            <a:solidFill>
              <a:srgbClr val="BED136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4" name="Round Same Side Corner Rectangle 133"/>
          <p:cNvSpPr/>
          <p:nvPr/>
        </p:nvSpPr>
        <p:spPr>
          <a:xfrm rot="16200000">
            <a:off x="8267648" y="8430646"/>
            <a:ext cx="935151" cy="21203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ED136"/>
          </a:solidFill>
          <a:ln>
            <a:solidFill>
              <a:srgbClr val="BED1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5" name="Rounded Rectangle 134"/>
          <p:cNvSpPr/>
          <p:nvPr/>
        </p:nvSpPr>
        <p:spPr>
          <a:xfrm>
            <a:off x="9934338" y="8069088"/>
            <a:ext cx="1049019" cy="935152"/>
          </a:xfrm>
          <a:prstGeom prst="roundRect">
            <a:avLst>
              <a:gd name="adj" fmla="val 12139"/>
            </a:avLst>
          </a:prstGeom>
          <a:solidFill>
            <a:schemeClr val="bg1"/>
          </a:solidFill>
          <a:ln>
            <a:solidFill>
              <a:srgbClr val="BED136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6" name="Round Same Side Corner Rectangle 135"/>
          <p:cNvSpPr/>
          <p:nvPr/>
        </p:nvSpPr>
        <p:spPr>
          <a:xfrm rot="16200000">
            <a:off x="9505096" y="8430647"/>
            <a:ext cx="935151" cy="21203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ED136"/>
          </a:solidFill>
          <a:ln>
            <a:solidFill>
              <a:srgbClr val="BED1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7" name="Rectangle 136"/>
          <p:cNvSpPr/>
          <p:nvPr/>
        </p:nvSpPr>
        <p:spPr>
          <a:xfrm>
            <a:off x="5080359" y="8110646"/>
            <a:ext cx="10313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 smtClean="0">
                <a:solidFill>
                  <a:srgbClr val="000000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Partner </a:t>
            </a:r>
            <a:r>
              <a:rPr lang="en-AU" sz="1000" dirty="0">
                <a:solidFill>
                  <a:srgbClr val="000000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community experiences and perspectives </a:t>
            </a:r>
            <a:endParaRPr lang="en-AU" sz="1000" dirty="0"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6324148" y="8109433"/>
            <a:ext cx="9515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AU" sz="1000" dirty="0" smtClean="0">
                <a:solidFill>
                  <a:srgbClr val="000000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Cultural intelligence, experiences and perspectives </a:t>
            </a:r>
            <a:endParaRPr lang="en-AU" sz="1000" dirty="0"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7558994" y="8111774"/>
            <a:ext cx="10313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 smtClean="0">
                <a:solidFill>
                  <a:srgbClr val="000000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Young person and </a:t>
            </a:r>
            <a:r>
              <a:rPr lang="en-AU" sz="1000" dirty="0">
                <a:solidFill>
                  <a:srgbClr val="000000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family experiences and perspectives </a:t>
            </a:r>
            <a:endParaRPr lang="en-AU" sz="1000" dirty="0"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8808820" y="8417140"/>
            <a:ext cx="10313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AU" sz="1000" dirty="0" smtClean="0">
                <a:solidFill>
                  <a:srgbClr val="000000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Practice insight</a:t>
            </a:r>
            <a:endParaRPr lang="en-AU" sz="1000" dirty="0"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10088177" y="8187346"/>
            <a:ext cx="904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AU" sz="1000" dirty="0" smtClean="0">
                <a:solidFill>
                  <a:srgbClr val="000000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Research, evidence, data and systems</a:t>
            </a:r>
            <a:endParaRPr lang="en-AU" sz="1000" dirty="0"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14196" y="2839979"/>
            <a:ext cx="7977249" cy="3420333"/>
            <a:chOff x="4220273" y="1302024"/>
            <a:chExt cx="7977249" cy="3420333"/>
          </a:xfrm>
        </p:grpSpPr>
        <p:sp>
          <p:nvSpPr>
            <p:cNvPr id="16" name="Round Same Side Corner Rectangle 15"/>
            <p:cNvSpPr/>
            <p:nvPr/>
          </p:nvSpPr>
          <p:spPr>
            <a:xfrm rot="5400000">
              <a:off x="6752145" y="-723020"/>
              <a:ext cx="3420324" cy="7470429"/>
            </a:xfrm>
            <a:prstGeom prst="round2SameRect">
              <a:avLst>
                <a:gd name="adj1" fmla="val 4682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100" dirty="0"/>
            </a:p>
          </p:txBody>
        </p:sp>
        <p:sp>
          <p:nvSpPr>
            <p:cNvPr id="19" name="Round Same Side Corner Rectangle 18"/>
            <p:cNvSpPr/>
            <p:nvPr/>
          </p:nvSpPr>
          <p:spPr>
            <a:xfrm rot="16200000">
              <a:off x="2763520" y="2758777"/>
              <a:ext cx="3420329" cy="506824"/>
            </a:xfrm>
            <a:prstGeom prst="round2SameRect">
              <a:avLst>
                <a:gd name="adj1" fmla="val 28428"/>
                <a:gd name="adj2" fmla="val 0"/>
              </a:avLst>
            </a:prstGeom>
            <a:solidFill>
              <a:srgbClr val="F394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3189007" y="2852769"/>
              <a:ext cx="25919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dirty="0" smtClean="0">
                  <a:solidFill>
                    <a:schemeClr val="bg1"/>
                  </a:solidFill>
                  <a:latin typeface="MetaNormal-Roman" panose="020B0502030101020104" pitchFamily="34" charset="0"/>
                </a:rPr>
                <a:t>Our principles</a:t>
              </a:r>
              <a:endParaRPr lang="en-AU" sz="1600" dirty="0">
                <a:solidFill>
                  <a:schemeClr val="bg1"/>
                </a:solidFill>
                <a:latin typeface="MetaNormal-Roman" panose="020B05020301010201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905445" y="1348097"/>
              <a:ext cx="7101573" cy="34381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656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 smtClean="0"/>
                <a:t>Logo (something like our directorate)</a:t>
              </a:r>
              <a:endParaRPr lang="en-AU" sz="1400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905445" y="1718638"/>
              <a:ext cx="7101573" cy="34381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656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 smtClean="0"/>
                <a:t>Logo (something like our directorate)</a:t>
              </a:r>
              <a:endParaRPr lang="en-AU" sz="14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905445" y="2089179"/>
              <a:ext cx="7101573" cy="34381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656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 smtClean="0"/>
                <a:t>Logo (something like our directorate)</a:t>
              </a:r>
              <a:endParaRPr lang="en-AU" sz="14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905445" y="2459720"/>
              <a:ext cx="7101573" cy="34381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656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 smtClean="0"/>
                <a:t>Logo (something like our directorate)</a:t>
              </a:r>
              <a:endParaRPr lang="en-AU" sz="1400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905445" y="2830261"/>
              <a:ext cx="7101573" cy="34381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656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 smtClean="0"/>
                <a:t>Logo (something like our directorate)</a:t>
              </a:r>
              <a:endParaRPr lang="en-AU" sz="1400" dirty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905445" y="3200802"/>
              <a:ext cx="7101573" cy="34381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656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 smtClean="0"/>
                <a:t>Logo (something like our directorate)</a:t>
              </a:r>
              <a:endParaRPr lang="en-AU" sz="1400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905445" y="3571343"/>
              <a:ext cx="7101573" cy="34381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656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 smtClean="0"/>
                <a:t>Logo (something like our directorate)</a:t>
              </a:r>
              <a:endParaRPr lang="en-AU" sz="1400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905445" y="3941884"/>
              <a:ext cx="7101573" cy="34381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656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 smtClean="0"/>
                <a:t>Logo (something like our directorate)</a:t>
              </a:r>
              <a:endParaRPr lang="en-AU" sz="1400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905445" y="4306530"/>
              <a:ext cx="7101573" cy="34381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656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 smtClean="0"/>
                <a:t>Logo (something like our directorate)</a:t>
              </a:r>
              <a:endParaRPr lang="en-AU" sz="1400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4942795" y="1376439"/>
              <a:ext cx="287131" cy="287131"/>
            </a:xfrm>
            <a:prstGeom prst="ellipse">
              <a:avLst/>
            </a:prstGeom>
            <a:solidFill>
              <a:srgbClr val="BED13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4" name="Oval 43"/>
            <p:cNvSpPr/>
            <p:nvPr/>
          </p:nvSpPr>
          <p:spPr>
            <a:xfrm>
              <a:off x="4942795" y="1746980"/>
              <a:ext cx="287131" cy="287131"/>
            </a:xfrm>
            <a:prstGeom prst="ellipse">
              <a:avLst/>
            </a:prstGeom>
            <a:solidFill>
              <a:srgbClr val="48A6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5" name="Oval 44"/>
            <p:cNvSpPr/>
            <p:nvPr/>
          </p:nvSpPr>
          <p:spPr>
            <a:xfrm>
              <a:off x="4942795" y="2117521"/>
              <a:ext cx="287131" cy="287131"/>
            </a:xfrm>
            <a:prstGeom prst="ellipse">
              <a:avLst/>
            </a:prstGeom>
            <a:solidFill>
              <a:srgbClr val="F3944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" name="Oval 45"/>
            <p:cNvSpPr/>
            <p:nvPr/>
          </p:nvSpPr>
          <p:spPr>
            <a:xfrm>
              <a:off x="4943613" y="2486909"/>
              <a:ext cx="287131" cy="287131"/>
            </a:xfrm>
            <a:prstGeom prst="ellipse">
              <a:avLst/>
            </a:prstGeom>
            <a:solidFill>
              <a:srgbClr val="FFD74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" name="Oval 46"/>
            <p:cNvSpPr/>
            <p:nvPr/>
          </p:nvSpPr>
          <p:spPr>
            <a:xfrm>
              <a:off x="4944182" y="2858602"/>
              <a:ext cx="287131" cy="287131"/>
            </a:xfrm>
            <a:prstGeom prst="ellipse">
              <a:avLst/>
            </a:prstGeom>
            <a:solidFill>
              <a:srgbClr val="06567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8" name="Oval 47"/>
            <p:cNvSpPr/>
            <p:nvPr/>
          </p:nvSpPr>
          <p:spPr>
            <a:xfrm>
              <a:off x="4942794" y="3224209"/>
              <a:ext cx="287131" cy="287131"/>
            </a:xfrm>
            <a:prstGeom prst="ellipse">
              <a:avLst/>
            </a:prstGeom>
            <a:solidFill>
              <a:srgbClr val="FFD74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9" name="Oval 48"/>
            <p:cNvSpPr/>
            <p:nvPr/>
          </p:nvSpPr>
          <p:spPr>
            <a:xfrm>
              <a:off x="4944182" y="3603389"/>
              <a:ext cx="287131" cy="287131"/>
            </a:xfrm>
            <a:prstGeom prst="ellipse">
              <a:avLst/>
            </a:prstGeom>
            <a:solidFill>
              <a:srgbClr val="F3944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" name="Oval 49"/>
            <p:cNvSpPr/>
            <p:nvPr/>
          </p:nvSpPr>
          <p:spPr>
            <a:xfrm>
              <a:off x="4944182" y="3965290"/>
              <a:ext cx="287131" cy="287131"/>
            </a:xfrm>
            <a:prstGeom prst="ellipse">
              <a:avLst/>
            </a:prstGeom>
            <a:solidFill>
              <a:srgbClr val="48A6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" name="Oval 50"/>
            <p:cNvSpPr/>
            <p:nvPr/>
          </p:nvSpPr>
          <p:spPr>
            <a:xfrm>
              <a:off x="4953178" y="4330897"/>
              <a:ext cx="287131" cy="287131"/>
            </a:xfrm>
            <a:prstGeom prst="ellipse">
              <a:avLst/>
            </a:prstGeom>
            <a:solidFill>
              <a:srgbClr val="BED13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192008" y="1389111"/>
              <a:ext cx="64008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dirty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en-US" sz="1000" dirty="0" smtClean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 </a:t>
              </a:r>
              <a:r>
                <a:rPr lang="en-US" altLang="en-US" sz="1000" dirty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respect, value and support diverse cultures and experiences.</a:t>
              </a:r>
              <a:endParaRPr lang="en-US" altLang="en-US" sz="1000" dirty="0">
                <a:latin typeface="MetaNormal-Roman" panose="020B05020301010201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192008" y="1764405"/>
              <a:ext cx="700551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dirty="0" smtClean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We</a:t>
              </a:r>
              <a:r>
                <a:rPr lang="en-US" altLang="en-US" sz="1000" b="1" dirty="0" smtClean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000" dirty="0" smtClean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respect</a:t>
              </a:r>
              <a:r>
                <a:rPr lang="en-US" altLang="en-US" sz="1000" dirty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value and support Aboriginal and Torres Strait Islander knowledge, beliefs and perspectives. </a:t>
              </a:r>
              <a:endParaRPr lang="en-US" altLang="en-US" sz="1000" dirty="0">
                <a:latin typeface="MetaNormal-Roman" panose="020B05020301010201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192008" y="2132978"/>
              <a:ext cx="64008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dirty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en-US" sz="1000" dirty="0" smtClean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 </a:t>
              </a:r>
              <a:r>
                <a:rPr lang="en-US" altLang="en-US" sz="1000" dirty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are informed by evidence in our service design and delivery. </a:t>
              </a:r>
              <a:endParaRPr lang="en-US" altLang="en-US" sz="1000" dirty="0">
                <a:latin typeface="MetaNormal-Roman" panose="020B05020301010201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193494" y="2501586"/>
              <a:ext cx="681352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dirty="0" smtClean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We connect </a:t>
              </a:r>
              <a:r>
                <a:rPr lang="en-US" altLang="en-US" sz="1000" dirty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young people with their communities and ensure they receive a continuity of service.</a:t>
              </a:r>
              <a:endParaRPr lang="en-US" altLang="en-US" sz="1000" dirty="0">
                <a:latin typeface="MetaNormal-Roman" panose="020B05020301010201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193494" y="2875245"/>
              <a:ext cx="64008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dirty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en-US" sz="1000" dirty="0" smtClean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 </a:t>
              </a:r>
              <a:r>
                <a:rPr lang="en-US" altLang="en-US" sz="1000" dirty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value positive, fair and strong leadership that empowers staff.</a:t>
              </a:r>
              <a:endParaRPr lang="en-US" altLang="en-US" sz="1000" dirty="0">
                <a:latin typeface="MetaNormal-Roman" panose="020B05020301010201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193493" y="3247970"/>
              <a:ext cx="681352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dirty="0" smtClean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We actively </a:t>
              </a:r>
              <a:r>
                <a:rPr lang="en-US" altLang="en-US" sz="1000" dirty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recruit, support, develop and sustain the best possible people, ensuring a culturally diverse workforce.</a:t>
              </a:r>
              <a:endParaRPr lang="en-US" altLang="en-US" sz="1000" dirty="0">
                <a:latin typeface="MetaNormal-Roman" panose="020B05020301010201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193494" y="3617258"/>
              <a:ext cx="681352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dirty="0" smtClean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We engage </a:t>
              </a:r>
              <a:r>
                <a:rPr lang="en-US" altLang="en-US" sz="1000" dirty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and collaborate with key people, working with each young person, in a coordinated way.</a:t>
              </a:r>
              <a:endParaRPr lang="en-US" altLang="en-US" sz="1000" dirty="0">
                <a:latin typeface="MetaNormal-Roman" panose="020B05020301010201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92007" y="3983038"/>
              <a:ext cx="67344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dirty="0" smtClean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We administer our services in a way that is </a:t>
              </a:r>
              <a:r>
                <a:rPr lang="en-US" altLang="en-US" sz="1000" dirty="0"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procedurally fair and we keep the information we collect safe.</a:t>
              </a:r>
              <a:endParaRPr lang="en-US" altLang="en-US" sz="1000" dirty="0">
                <a:latin typeface="MetaNormal-Roman" panose="020B05020301010201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5193494" y="4350309"/>
              <a:ext cx="6805759" cy="25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en-US" sz="1000" i="0" u="none" strike="noStrike" cap="none" normalizeH="0" baseline="0" dirty="0" smtClean="0">
                  <a:ln>
                    <a:noFill/>
                  </a:ln>
                  <a:effectLst/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We </a:t>
              </a: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effectLst/>
                  <a:latin typeface="MetaNormal-Roman" panose="020B05020301010201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provide services within a safe environment and take action to prevent harm, including to young people and victims.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effectLst/>
                <a:latin typeface="MetaNormal-Roman" panose="020B0502030101020104" pitchFamily="34" charset="0"/>
              </a:endParaRPr>
            </a:p>
          </p:txBody>
        </p:sp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2697" y="1413687"/>
              <a:ext cx="210797" cy="210797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1779" y="1789686"/>
              <a:ext cx="210797" cy="210797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572" y="2158384"/>
              <a:ext cx="210797" cy="210797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2697" y="2523988"/>
              <a:ext cx="210797" cy="210797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822" y="2900362"/>
              <a:ext cx="210797" cy="210797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1779" y="3262936"/>
              <a:ext cx="210797" cy="210797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344" y="3634136"/>
              <a:ext cx="210797" cy="210797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5816" y="4011280"/>
              <a:ext cx="210797" cy="210797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570" y="4372603"/>
              <a:ext cx="210797" cy="210797"/>
            </a:xfrm>
            <a:prstGeom prst="rect">
              <a:avLst/>
            </a:prstGeom>
          </p:spPr>
        </p:pic>
      </p:grpSp>
      <p:sp>
        <p:nvSpPr>
          <p:cNvPr id="143" name="Round Same Side Corner Rectangle 142"/>
          <p:cNvSpPr/>
          <p:nvPr/>
        </p:nvSpPr>
        <p:spPr>
          <a:xfrm rot="5400000">
            <a:off x="7810875" y="-1775515"/>
            <a:ext cx="1290713" cy="7470429"/>
          </a:xfrm>
          <a:prstGeom prst="round2SameRect">
            <a:avLst>
              <a:gd name="adj1" fmla="val 11616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00" dirty="0"/>
          </a:p>
        </p:txBody>
      </p:sp>
      <p:sp>
        <p:nvSpPr>
          <p:cNvPr id="18" name="Round Same Side Corner Rectangle 17"/>
          <p:cNvSpPr/>
          <p:nvPr/>
        </p:nvSpPr>
        <p:spPr>
          <a:xfrm rot="16200000">
            <a:off x="3822250" y="1706287"/>
            <a:ext cx="1290714" cy="506824"/>
          </a:xfrm>
          <a:prstGeom prst="round2SameRect">
            <a:avLst>
              <a:gd name="adj1" fmla="val 28428"/>
              <a:gd name="adj2" fmla="val 0"/>
            </a:avLst>
          </a:prstGeom>
          <a:solidFill>
            <a:srgbClr val="48A6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TextBox 59"/>
          <p:cNvSpPr txBox="1"/>
          <p:nvPr/>
        </p:nvSpPr>
        <p:spPr>
          <a:xfrm rot="16200000">
            <a:off x="3820141" y="1791591"/>
            <a:ext cx="1323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chemeClr val="bg1"/>
                </a:solidFill>
                <a:latin typeface="MetaNormal-Roman" panose="020B0502030101020104" pitchFamily="34" charset="0"/>
              </a:rPr>
              <a:t>Our values</a:t>
            </a:r>
            <a:endParaRPr lang="en-AU" sz="1600" dirty="0">
              <a:solidFill>
                <a:schemeClr val="bg1"/>
              </a:solidFill>
              <a:latin typeface="MetaNormal-Roman" panose="020B05020301010201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916376" y="1444790"/>
            <a:ext cx="894297" cy="1018459"/>
          </a:xfrm>
          <a:prstGeom prst="roundRect">
            <a:avLst>
              <a:gd name="adj" fmla="val 12280"/>
            </a:avLst>
          </a:prstGeom>
          <a:solidFill>
            <a:srgbClr val="48A6C1"/>
          </a:solidFill>
          <a:ln>
            <a:solidFill>
              <a:srgbClr val="48A6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951998" y="1444790"/>
            <a:ext cx="894297" cy="1018459"/>
          </a:xfrm>
          <a:prstGeom prst="roundRect">
            <a:avLst>
              <a:gd name="adj" fmla="val 12280"/>
            </a:avLst>
          </a:prstGeom>
          <a:solidFill>
            <a:srgbClr val="48A6C1"/>
          </a:solidFill>
          <a:ln>
            <a:solidFill>
              <a:srgbClr val="48A6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6985432" y="1448752"/>
            <a:ext cx="894297" cy="1018459"/>
          </a:xfrm>
          <a:prstGeom prst="roundRect">
            <a:avLst>
              <a:gd name="adj" fmla="val 12280"/>
            </a:avLst>
          </a:prstGeom>
          <a:solidFill>
            <a:srgbClr val="48A6C1"/>
          </a:solidFill>
          <a:ln>
            <a:solidFill>
              <a:srgbClr val="48A6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019322" y="1444790"/>
            <a:ext cx="894297" cy="1018459"/>
          </a:xfrm>
          <a:prstGeom prst="roundRect">
            <a:avLst>
              <a:gd name="adj" fmla="val 12280"/>
            </a:avLst>
          </a:prstGeom>
          <a:solidFill>
            <a:srgbClr val="48A6C1"/>
          </a:solidFill>
          <a:ln>
            <a:solidFill>
              <a:srgbClr val="48A6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9052756" y="1444790"/>
            <a:ext cx="894297" cy="1018459"/>
          </a:xfrm>
          <a:prstGeom prst="roundRect">
            <a:avLst>
              <a:gd name="adj" fmla="val 12280"/>
            </a:avLst>
          </a:prstGeom>
          <a:solidFill>
            <a:srgbClr val="48A6C1"/>
          </a:solidFill>
          <a:ln>
            <a:solidFill>
              <a:srgbClr val="48A6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10086190" y="1438581"/>
            <a:ext cx="894297" cy="1018459"/>
          </a:xfrm>
          <a:prstGeom prst="roundRect">
            <a:avLst>
              <a:gd name="adj" fmla="val 12280"/>
            </a:avLst>
          </a:prstGeom>
          <a:solidFill>
            <a:srgbClr val="48A6C1"/>
          </a:solidFill>
          <a:ln>
            <a:solidFill>
              <a:srgbClr val="48A6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1119624" y="1438581"/>
            <a:ext cx="894297" cy="1018459"/>
          </a:xfrm>
          <a:prstGeom prst="roundRect">
            <a:avLst>
              <a:gd name="adj" fmla="val 12280"/>
            </a:avLst>
          </a:prstGeom>
          <a:solidFill>
            <a:srgbClr val="48A6C1"/>
          </a:solidFill>
          <a:ln>
            <a:solidFill>
              <a:srgbClr val="48A6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873946" y="1869333"/>
            <a:ext cx="9813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AU" sz="1000" dirty="0">
                <a:solidFill>
                  <a:schemeClr val="bg1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</a:t>
            </a:r>
            <a:endParaRPr lang="en-AU" sz="1000" dirty="0">
              <a:solidFill>
                <a:schemeClr val="bg1"/>
              </a:solidFill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898817" y="1875145"/>
            <a:ext cx="9813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AU" sz="1000" dirty="0" smtClean="0">
                <a:solidFill>
                  <a:schemeClr val="bg1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endParaRPr lang="en-AU" sz="1000" dirty="0">
              <a:solidFill>
                <a:schemeClr val="bg1"/>
              </a:solidFill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941907" y="1880780"/>
            <a:ext cx="981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AU" sz="1000" dirty="0" smtClean="0">
                <a:solidFill>
                  <a:schemeClr val="bg1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Safety and wellbeing</a:t>
            </a:r>
            <a:endParaRPr lang="en-AU" sz="1000" dirty="0">
              <a:solidFill>
                <a:schemeClr val="bg1"/>
              </a:solidFill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975341" y="1871981"/>
            <a:ext cx="9813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AU" sz="1000" dirty="0" smtClean="0">
                <a:solidFill>
                  <a:schemeClr val="bg1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Adaptability</a:t>
            </a:r>
            <a:endParaRPr lang="en-AU" sz="1000" dirty="0">
              <a:solidFill>
                <a:schemeClr val="bg1"/>
              </a:solidFill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984471" y="1871764"/>
            <a:ext cx="10250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AU" sz="1000" dirty="0" smtClean="0">
                <a:solidFill>
                  <a:schemeClr val="bg1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Collaboration and support</a:t>
            </a:r>
            <a:endParaRPr lang="en-AU" sz="1000" dirty="0">
              <a:solidFill>
                <a:schemeClr val="bg1"/>
              </a:solidFill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0036962" y="1869962"/>
            <a:ext cx="9813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AU" sz="1000" dirty="0" smtClean="0">
                <a:solidFill>
                  <a:schemeClr val="bg1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Integrity</a:t>
            </a:r>
            <a:endParaRPr lang="en-AU" sz="1000" dirty="0">
              <a:solidFill>
                <a:schemeClr val="bg1"/>
              </a:solidFill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1076099" y="1776748"/>
            <a:ext cx="981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AU" sz="1000" dirty="0" smtClean="0">
                <a:solidFill>
                  <a:schemeClr val="bg1"/>
                </a:solidFill>
                <a:latin typeface="MetaNormal-Roman" panose="020B0502030101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Continuous improvement and effectiveness</a:t>
            </a:r>
            <a:endParaRPr lang="en-AU" sz="1000" dirty="0">
              <a:solidFill>
                <a:schemeClr val="bg1"/>
              </a:solidFill>
              <a:latin typeface="MetaNormal-Roman" panose="020B05020301010201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23" y="1451402"/>
            <a:ext cx="599523" cy="599523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189" y="1484614"/>
            <a:ext cx="481281" cy="481281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42" y="1514295"/>
            <a:ext cx="419676" cy="419676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674" y="1485827"/>
            <a:ext cx="481155" cy="481155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069" y="1500201"/>
            <a:ext cx="452538" cy="452538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884" y="1459764"/>
            <a:ext cx="436151" cy="436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111" y="1518316"/>
            <a:ext cx="408759" cy="408759"/>
          </a:xfrm>
          <a:prstGeom prst="rect">
            <a:avLst/>
          </a:prstGeom>
        </p:spPr>
      </p:pic>
      <p:grpSp>
        <p:nvGrpSpPr>
          <p:cNvPr id="159" name="Group 158"/>
          <p:cNvGrpSpPr/>
          <p:nvPr/>
        </p:nvGrpSpPr>
        <p:grpSpPr>
          <a:xfrm>
            <a:off x="583499" y="1215984"/>
            <a:ext cx="3247468" cy="1357902"/>
            <a:chOff x="737229" y="4480288"/>
            <a:chExt cx="3383580" cy="1414816"/>
          </a:xfrm>
        </p:grpSpPr>
        <p:sp>
          <p:nvSpPr>
            <p:cNvPr id="160" name="Oval 159"/>
            <p:cNvSpPr/>
            <p:nvPr/>
          </p:nvSpPr>
          <p:spPr>
            <a:xfrm>
              <a:off x="2967011" y="4607673"/>
              <a:ext cx="1153798" cy="1153798"/>
            </a:xfrm>
            <a:prstGeom prst="ellipse">
              <a:avLst/>
            </a:prstGeom>
            <a:solidFill>
              <a:srgbClr val="06567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4" name="Oval 163"/>
            <p:cNvSpPr/>
            <p:nvPr/>
          </p:nvSpPr>
          <p:spPr>
            <a:xfrm>
              <a:off x="737229" y="4604576"/>
              <a:ext cx="1153798" cy="1153798"/>
            </a:xfrm>
            <a:prstGeom prst="ellipse">
              <a:avLst/>
            </a:prstGeom>
            <a:solidFill>
              <a:srgbClr val="06567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318" y="4783695"/>
              <a:ext cx="643613" cy="774980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526" y="4778204"/>
              <a:ext cx="649600" cy="780471"/>
            </a:xfrm>
            <a:prstGeom prst="rect">
              <a:avLst/>
            </a:prstGeom>
          </p:spPr>
        </p:pic>
        <p:grpSp>
          <p:nvGrpSpPr>
            <p:cNvPr id="167" name="Group 166"/>
            <p:cNvGrpSpPr/>
            <p:nvPr/>
          </p:nvGrpSpPr>
          <p:grpSpPr>
            <a:xfrm>
              <a:off x="1721611" y="4480288"/>
              <a:ext cx="1414816" cy="1414816"/>
              <a:chOff x="5969243" y="2576303"/>
              <a:chExt cx="2480567" cy="2480567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5969243" y="2576303"/>
                <a:ext cx="2480567" cy="2480567"/>
                <a:chOff x="4439799" y="3881229"/>
                <a:chExt cx="1514639" cy="1514639"/>
              </a:xfrm>
            </p:grpSpPr>
            <p:sp>
              <p:nvSpPr>
                <p:cNvPr id="172" name="Oval 171"/>
                <p:cNvSpPr/>
                <p:nvPr/>
              </p:nvSpPr>
              <p:spPr>
                <a:xfrm>
                  <a:off x="4439799" y="3881229"/>
                  <a:ext cx="1514639" cy="1514639"/>
                </a:xfrm>
                <a:prstGeom prst="ellipse">
                  <a:avLst/>
                </a:prstGeom>
                <a:solidFill>
                  <a:srgbClr val="D5E6E9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4502929" y="3944359"/>
                  <a:ext cx="1388376" cy="1388376"/>
                </a:xfrm>
                <a:prstGeom prst="ellipse">
                  <a:avLst/>
                </a:prstGeom>
                <a:solidFill>
                  <a:srgbClr val="06567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6095014" y="2702074"/>
                <a:ext cx="2229020" cy="2229020"/>
                <a:chOff x="6228571" y="2845230"/>
                <a:chExt cx="1961903" cy="1961903"/>
              </a:xfrm>
            </p:grpSpPr>
            <p:pic>
              <p:nvPicPr>
                <p:cNvPr id="170" name="Picture 169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8571" y="2845230"/>
                  <a:ext cx="1961903" cy="1961903"/>
                </a:xfrm>
                <a:prstGeom prst="rect">
                  <a:avLst/>
                </a:prstGeom>
              </p:spPr>
            </p:pic>
            <p:sp>
              <p:nvSpPr>
                <p:cNvPr id="171" name="Oval 170"/>
                <p:cNvSpPr/>
                <p:nvPr/>
              </p:nvSpPr>
              <p:spPr>
                <a:xfrm>
                  <a:off x="6530046" y="3137106"/>
                  <a:ext cx="1358955" cy="1358955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121" y="8365940"/>
            <a:ext cx="573773" cy="7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422</Words>
  <Application>Microsoft Office PowerPoint</Application>
  <PresentationFormat>A3 Paper (297x420 mm)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MetaNormal-Roman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2018-06-14T04:54:47Z</dcterms:created>
  <dc:creator>Queensland Government</dc:creator>
  <cp:keywords>framework, practice, our way of working, visual, overview, principiles</cp:keywords>
  <cp:lastModifiedBy>Nicole J Neumann</cp:lastModifiedBy>
  <dcterms:modified xsi:type="dcterms:W3CDTF">2020-06-15T04:42:36Z</dcterms:modified>
  <cp:revision>63</cp:revision>
  <dc:subject>Youth Justice framework for practice</dc:subject>
  <dc:title>Youth Justice framework for practice visual overview</dc:title>
</cp:coreProperties>
</file>